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66" r:id="rId2"/>
    <p:sldId id="267" r:id="rId3"/>
    <p:sldId id="268"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8" r:id="rId21"/>
    <p:sldId id="289" r:id="rId22"/>
    <p:sldId id="291" r:id="rId23"/>
    <p:sldId id="292" r:id="rId24"/>
    <p:sldId id="293" r:id="rId25"/>
    <p:sldId id="294" r:id="rId26"/>
    <p:sldId id="295" r:id="rId27"/>
    <p:sldId id="296" r:id="rId28"/>
    <p:sldId id="298" r:id="rId29"/>
    <p:sldId id="299" r:id="rId30"/>
    <p:sldId id="300" r:id="rId31"/>
    <p:sldId id="301" r:id="rId32"/>
    <p:sldId id="302" r:id="rId33"/>
    <p:sldId id="303" r:id="rId34"/>
    <p:sldId id="308" r:id="rId35"/>
    <p:sldId id="260" r:id="rId36"/>
    <p:sldId id="297" r:id="rId37"/>
    <p:sldId id="262" r:id="rId38"/>
    <p:sldId id="263" r:id="rId39"/>
    <p:sldId id="264" r:id="rId40"/>
    <p:sldId id="309" r:id="rId41"/>
    <p:sldId id="26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4" d="100"/>
          <a:sy n="74" d="100"/>
        </p:scale>
        <p:origin x="-876" y="-90"/>
      </p:cViewPr>
      <p:guideLst>
        <p:guide orient="horz" pos="2160"/>
        <p:guide pos="2880"/>
      </p:guideLst>
    </p:cSldViewPr>
  </p:slideViewPr>
  <p:notesTextViewPr>
    <p:cViewPr>
      <p:scale>
        <a:sx n="1" d="1"/>
        <a:sy n="1" d="1"/>
      </p:scale>
      <p:origin x="0" y="0"/>
    </p:cViewPr>
  </p:notesTextViewPr>
  <p:sorterViewPr>
    <p:cViewPr>
      <p:scale>
        <a:sx n="100" d="100"/>
        <a:sy n="100" d="100"/>
      </p:scale>
      <p:origin x="0" y="148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7BC674-799B-4587-840F-A79DEF987196}" type="datetimeFigureOut">
              <a:rPr lang="en-US" smtClean="0"/>
              <a:t>10/28/2016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00B6EF-88E5-44BE-B0C7-BE22EE58D8A6}" type="slidenum">
              <a:rPr lang="en-US" smtClean="0"/>
              <a:t>‹#›</a:t>
            </a:fld>
            <a:endParaRPr lang="en-US"/>
          </a:p>
        </p:txBody>
      </p:sp>
    </p:spTree>
    <p:extLst>
      <p:ext uri="{BB962C8B-B14F-4D97-AF65-F5344CB8AC3E}">
        <p14:creationId xmlns:p14="http://schemas.microsoft.com/office/powerpoint/2010/main" val="1904536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Whack wordiness is a term I’ve coined to help us get rid of word clutter that muddies our writing. What is word clutter? I love this definition</a:t>
            </a:r>
            <a:r>
              <a:rPr lang="en-US" baseline="0" dirty="0" smtClean="0"/>
              <a:t> from the classic writing book first published in the 30s. </a:t>
            </a:r>
            <a:endParaRPr lang="en-GB" dirty="0"/>
          </a:p>
        </p:txBody>
      </p:sp>
      <p:sp>
        <p:nvSpPr>
          <p:cNvPr id="4" name="Slide Number Placeholder 3"/>
          <p:cNvSpPr>
            <a:spLocks noGrp="1"/>
          </p:cNvSpPr>
          <p:nvPr>
            <p:ph type="sldNum" sz="quarter" idx="10"/>
          </p:nvPr>
        </p:nvSpPr>
        <p:spPr/>
        <p:txBody>
          <a:bodyPr/>
          <a:lstStyle/>
          <a:p>
            <a:fld id="{7BADB160-B220-4C84-ABE0-50DE1A97F2D0}" type="slidenum">
              <a:rPr lang="en-GB" smtClean="0"/>
              <a:t>2</a:t>
            </a:fld>
            <a:endParaRPr lang="en-GB"/>
          </a:p>
        </p:txBody>
      </p:sp>
    </p:spTree>
    <p:extLst>
      <p:ext uri="{BB962C8B-B14F-4D97-AF65-F5344CB8AC3E}">
        <p14:creationId xmlns:p14="http://schemas.microsoft.com/office/powerpoint/2010/main" val="3629499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DAA247-0069-45E0-B8A0-6998BDA5CDBD}" type="slidenum">
              <a:rPr lang="en-US" altLang="en-US" smtClean="0"/>
              <a:pPr/>
              <a:t>12</a:t>
            </a:fld>
            <a:endParaRPr lang="en-US" altLang="en-US"/>
          </a:p>
        </p:txBody>
      </p:sp>
    </p:spTree>
    <p:extLst>
      <p:ext uri="{BB962C8B-B14F-4D97-AF65-F5344CB8AC3E}">
        <p14:creationId xmlns:p14="http://schemas.microsoft.com/office/powerpoint/2010/main" val="219426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DAA247-0069-45E0-B8A0-6998BDA5CDBD}" type="slidenum">
              <a:rPr lang="en-US" altLang="en-US" smtClean="0"/>
              <a:pPr/>
              <a:t>13</a:t>
            </a:fld>
            <a:endParaRPr lang="en-US" altLang="en-US"/>
          </a:p>
        </p:txBody>
      </p:sp>
    </p:spTree>
    <p:extLst>
      <p:ext uri="{BB962C8B-B14F-4D97-AF65-F5344CB8AC3E}">
        <p14:creationId xmlns:p14="http://schemas.microsoft.com/office/powerpoint/2010/main" val="219426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DAA247-0069-45E0-B8A0-6998BDA5CDBD}" type="slidenum">
              <a:rPr lang="en-US" altLang="en-US" smtClean="0"/>
              <a:pPr/>
              <a:t>15</a:t>
            </a:fld>
            <a:endParaRPr lang="en-US" altLang="en-US"/>
          </a:p>
        </p:txBody>
      </p:sp>
    </p:spTree>
    <p:extLst>
      <p:ext uri="{BB962C8B-B14F-4D97-AF65-F5344CB8AC3E}">
        <p14:creationId xmlns:p14="http://schemas.microsoft.com/office/powerpoint/2010/main" val="219426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DAA247-0069-45E0-B8A0-6998BDA5CDBD}" type="slidenum">
              <a:rPr lang="en-US" altLang="en-US" smtClean="0"/>
              <a:pPr/>
              <a:t>16</a:t>
            </a:fld>
            <a:endParaRPr lang="en-US" altLang="en-US"/>
          </a:p>
        </p:txBody>
      </p:sp>
    </p:spTree>
    <p:extLst>
      <p:ext uri="{BB962C8B-B14F-4D97-AF65-F5344CB8AC3E}">
        <p14:creationId xmlns:p14="http://schemas.microsoft.com/office/powerpoint/2010/main" val="219426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DAA247-0069-45E0-B8A0-6998BDA5CDBD}" type="slidenum">
              <a:rPr lang="en-US" altLang="en-US" smtClean="0"/>
              <a:pPr/>
              <a:t>17</a:t>
            </a:fld>
            <a:endParaRPr lang="en-US" altLang="en-US"/>
          </a:p>
        </p:txBody>
      </p:sp>
    </p:spTree>
    <p:extLst>
      <p:ext uri="{BB962C8B-B14F-4D97-AF65-F5344CB8AC3E}">
        <p14:creationId xmlns:p14="http://schemas.microsoft.com/office/powerpoint/2010/main" val="219426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DAA247-0069-45E0-B8A0-6998BDA5CDBD}" type="slidenum">
              <a:rPr lang="en-US" altLang="en-US" smtClean="0"/>
              <a:pPr/>
              <a:t>18</a:t>
            </a:fld>
            <a:endParaRPr lang="en-US" altLang="en-US"/>
          </a:p>
        </p:txBody>
      </p:sp>
    </p:spTree>
    <p:extLst>
      <p:ext uri="{BB962C8B-B14F-4D97-AF65-F5344CB8AC3E}">
        <p14:creationId xmlns:p14="http://schemas.microsoft.com/office/powerpoint/2010/main" val="219426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DAA247-0069-45E0-B8A0-6998BDA5CDBD}" type="slidenum">
              <a:rPr lang="en-US" altLang="en-US" smtClean="0"/>
              <a:pPr/>
              <a:t>19</a:t>
            </a:fld>
            <a:endParaRPr lang="en-US" altLang="en-US"/>
          </a:p>
        </p:txBody>
      </p:sp>
    </p:spTree>
    <p:extLst>
      <p:ext uri="{BB962C8B-B14F-4D97-AF65-F5344CB8AC3E}">
        <p14:creationId xmlns:p14="http://schemas.microsoft.com/office/powerpoint/2010/main" val="219426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DAA247-0069-45E0-B8A0-6998BDA5CDBD}" type="slidenum">
              <a:rPr lang="en-US" altLang="en-US" smtClean="0"/>
              <a:pPr/>
              <a:t>20</a:t>
            </a:fld>
            <a:endParaRPr lang="en-US" altLang="en-US"/>
          </a:p>
        </p:txBody>
      </p:sp>
    </p:spTree>
    <p:extLst>
      <p:ext uri="{BB962C8B-B14F-4D97-AF65-F5344CB8AC3E}">
        <p14:creationId xmlns:p14="http://schemas.microsoft.com/office/powerpoint/2010/main" val="219426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DAA247-0069-45E0-B8A0-6998BDA5CDBD}" type="slidenum">
              <a:rPr lang="en-US" altLang="en-US" smtClean="0"/>
              <a:pPr/>
              <a:t>21</a:t>
            </a:fld>
            <a:endParaRPr lang="en-US" altLang="en-US"/>
          </a:p>
        </p:txBody>
      </p:sp>
    </p:spTree>
    <p:extLst>
      <p:ext uri="{BB962C8B-B14F-4D97-AF65-F5344CB8AC3E}">
        <p14:creationId xmlns:p14="http://schemas.microsoft.com/office/powerpoint/2010/main" val="219426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DAA247-0069-45E0-B8A0-6998BDA5CDBD}" type="slidenum">
              <a:rPr lang="en-US" altLang="en-US" smtClean="0"/>
              <a:pPr/>
              <a:t>24</a:t>
            </a:fld>
            <a:endParaRPr lang="en-US" altLang="en-US"/>
          </a:p>
        </p:txBody>
      </p:sp>
    </p:spTree>
    <p:extLst>
      <p:ext uri="{BB962C8B-B14F-4D97-AF65-F5344CB8AC3E}">
        <p14:creationId xmlns:p14="http://schemas.microsoft.com/office/powerpoint/2010/main" val="21942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DAA247-0069-45E0-B8A0-6998BDA5CDBD}" type="slidenum">
              <a:rPr lang="en-US" altLang="en-US" smtClean="0"/>
              <a:pPr/>
              <a:t>3</a:t>
            </a:fld>
            <a:endParaRPr lang="en-US" altLang="en-US"/>
          </a:p>
        </p:txBody>
      </p:sp>
    </p:spTree>
    <p:extLst>
      <p:ext uri="{BB962C8B-B14F-4D97-AF65-F5344CB8AC3E}">
        <p14:creationId xmlns:p14="http://schemas.microsoft.com/office/powerpoint/2010/main" val="3255931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DAA247-0069-45E0-B8A0-6998BDA5CDBD}" type="slidenum">
              <a:rPr lang="en-US" altLang="en-US" smtClean="0"/>
              <a:pPr/>
              <a:t>25</a:t>
            </a:fld>
            <a:endParaRPr lang="en-US" altLang="en-US"/>
          </a:p>
        </p:txBody>
      </p:sp>
    </p:spTree>
    <p:extLst>
      <p:ext uri="{BB962C8B-B14F-4D97-AF65-F5344CB8AC3E}">
        <p14:creationId xmlns:p14="http://schemas.microsoft.com/office/powerpoint/2010/main" val="219426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DAA247-0069-45E0-B8A0-6998BDA5CDBD}" type="slidenum">
              <a:rPr lang="en-US" altLang="en-US" smtClean="0"/>
              <a:pPr/>
              <a:t>26</a:t>
            </a:fld>
            <a:endParaRPr lang="en-US" altLang="en-US"/>
          </a:p>
        </p:txBody>
      </p:sp>
    </p:spTree>
    <p:extLst>
      <p:ext uri="{BB962C8B-B14F-4D97-AF65-F5344CB8AC3E}">
        <p14:creationId xmlns:p14="http://schemas.microsoft.com/office/powerpoint/2010/main" val="219426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DAA247-0069-45E0-B8A0-6998BDA5CDBD}" type="slidenum">
              <a:rPr lang="en-US" altLang="en-US" smtClean="0"/>
              <a:pPr/>
              <a:t>27</a:t>
            </a:fld>
            <a:endParaRPr lang="en-US" altLang="en-US"/>
          </a:p>
        </p:txBody>
      </p:sp>
    </p:spTree>
    <p:extLst>
      <p:ext uri="{BB962C8B-B14F-4D97-AF65-F5344CB8AC3E}">
        <p14:creationId xmlns:p14="http://schemas.microsoft.com/office/powerpoint/2010/main" val="219426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say a lot of problems with written communication can be cured by</a:t>
            </a:r>
            <a:r>
              <a:rPr lang="en-US" baseline="0" dirty="0" smtClean="0"/>
              <a:t> proofreading. But what does proofreading really mean? What can you do to proofread better? Help to fill in the blanks. </a:t>
            </a:r>
            <a:endParaRPr lang="en-US" dirty="0"/>
          </a:p>
        </p:txBody>
      </p:sp>
      <p:sp>
        <p:nvSpPr>
          <p:cNvPr id="4" name="Slide Number Placeholder 3"/>
          <p:cNvSpPr>
            <a:spLocks noGrp="1"/>
          </p:cNvSpPr>
          <p:nvPr>
            <p:ph type="sldNum" sz="quarter" idx="10"/>
          </p:nvPr>
        </p:nvSpPr>
        <p:spPr/>
        <p:txBody>
          <a:bodyPr/>
          <a:lstStyle/>
          <a:p>
            <a:fld id="{08DAA247-0069-45E0-B8A0-6998BDA5CDBD}" type="slidenum">
              <a:rPr lang="en-US" altLang="en-US" smtClean="0"/>
              <a:pPr/>
              <a:t>28</a:t>
            </a:fld>
            <a:endParaRPr lang="en-US" altLang="en-US"/>
          </a:p>
        </p:txBody>
      </p:sp>
    </p:spTree>
    <p:extLst>
      <p:ext uri="{BB962C8B-B14F-4D97-AF65-F5344CB8AC3E}">
        <p14:creationId xmlns:p14="http://schemas.microsoft.com/office/powerpoint/2010/main" val="610094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say a lot of problems with written communication can be cured by</a:t>
            </a:r>
            <a:r>
              <a:rPr lang="en-US" baseline="0" dirty="0" smtClean="0"/>
              <a:t> proofreading. But what does proofreading really mean? What can you do to proofread better? Help to fill in the blanks. </a:t>
            </a:r>
            <a:endParaRPr lang="en-US" dirty="0"/>
          </a:p>
        </p:txBody>
      </p:sp>
      <p:sp>
        <p:nvSpPr>
          <p:cNvPr id="4" name="Slide Number Placeholder 3"/>
          <p:cNvSpPr>
            <a:spLocks noGrp="1"/>
          </p:cNvSpPr>
          <p:nvPr>
            <p:ph type="sldNum" sz="quarter" idx="10"/>
          </p:nvPr>
        </p:nvSpPr>
        <p:spPr/>
        <p:txBody>
          <a:bodyPr/>
          <a:lstStyle/>
          <a:p>
            <a:fld id="{08DAA247-0069-45E0-B8A0-6998BDA5CDBD}" type="slidenum">
              <a:rPr lang="en-US" altLang="en-US" smtClean="0"/>
              <a:pPr/>
              <a:t>29</a:t>
            </a:fld>
            <a:endParaRPr lang="en-US" altLang="en-US"/>
          </a:p>
        </p:txBody>
      </p:sp>
    </p:spTree>
    <p:extLst>
      <p:ext uri="{BB962C8B-B14F-4D97-AF65-F5344CB8AC3E}">
        <p14:creationId xmlns:p14="http://schemas.microsoft.com/office/powerpoint/2010/main" val="610094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say a lot of problems with written communication can be cured by</a:t>
            </a:r>
            <a:r>
              <a:rPr lang="en-US" baseline="0" dirty="0" smtClean="0"/>
              <a:t> proofreading. But what does proofreading really mean? What can you do to proofread better? Help to fill in the blanks. </a:t>
            </a:r>
            <a:endParaRPr lang="en-US" dirty="0"/>
          </a:p>
        </p:txBody>
      </p:sp>
      <p:sp>
        <p:nvSpPr>
          <p:cNvPr id="4" name="Slide Number Placeholder 3"/>
          <p:cNvSpPr>
            <a:spLocks noGrp="1"/>
          </p:cNvSpPr>
          <p:nvPr>
            <p:ph type="sldNum" sz="quarter" idx="10"/>
          </p:nvPr>
        </p:nvSpPr>
        <p:spPr/>
        <p:txBody>
          <a:bodyPr/>
          <a:lstStyle/>
          <a:p>
            <a:fld id="{08DAA247-0069-45E0-B8A0-6998BDA5CDBD}" type="slidenum">
              <a:rPr lang="en-US" altLang="en-US" smtClean="0"/>
              <a:pPr/>
              <a:t>30</a:t>
            </a:fld>
            <a:endParaRPr lang="en-US" altLang="en-US"/>
          </a:p>
        </p:txBody>
      </p:sp>
    </p:spTree>
    <p:extLst>
      <p:ext uri="{BB962C8B-B14F-4D97-AF65-F5344CB8AC3E}">
        <p14:creationId xmlns:p14="http://schemas.microsoft.com/office/powerpoint/2010/main" val="610094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say a lot of problems with written communication can be cured by</a:t>
            </a:r>
            <a:r>
              <a:rPr lang="en-US" baseline="0" dirty="0" smtClean="0"/>
              <a:t> proofreading. But what does proofreading really mean? What can you do to proofread better? Help to fill in the blanks. </a:t>
            </a:r>
            <a:endParaRPr lang="en-US" dirty="0"/>
          </a:p>
        </p:txBody>
      </p:sp>
      <p:sp>
        <p:nvSpPr>
          <p:cNvPr id="4" name="Slide Number Placeholder 3"/>
          <p:cNvSpPr>
            <a:spLocks noGrp="1"/>
          </p:cNvSpPr>
          <p:nvPr>
            <p:ph type="sldNum" sz="quarter" idx="10"/>
          </p:nvPr>
        </p:nvSpPr>
        <p:spPr/>
        <p:txBody>
          <a:bodyPr/>
          <a:lstStyle/>
          <a:p>
            <a:fld id="{08DAA247-0069-45E0-B8A0-6998BDA5CDBD}" type="slidenum">
              <a:rPr lang="en-US" altLang="en-US" smtClean="0"/>
              <a:pPr/>
              <a:t>31</a:t>
            </a:fld>
            <a:endParaRPr lang="en-US" altLang="en-US"/>
          </a:p>
        </p:txBody>
      </p:sp>
    </p:spTree>
    <p:extLst>
      <p:ext uri="{BB962C8B-B14F-4D97-AF65-F5344CB8AC3E}">
        <p14:creationId xmlns:p14="http://schemas.microsoft.com/office/powerpoint/2010/main" val="610094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say a lot of problems with written communication can be cured by</a:t>
            </a:r>
            <a:r>
              <a:rPr lang="en-US" baseline="0" dirty="0" smtClean="0"/>
              <a:t> proofreading. But what does proofreading really mean? What can you do to proofread better? Help to fill in the blanks. </a:t>
            </a:r>
            <a:endParaRPr lang="en-US" dirty="0"/>
          </a:p>
        </p:txBody>
      </p:sp>
      <p:sp>
        <p:nvSpPr>
          <p:cNvPr id="4" name="Slide Number Placeholder 3"/>
          <p:cNvSpPr>
            <a:spLocks noGrp="1"/>
          </p:cNvSpPr>
          <p:nvPr>
            <p:ph type="sldNum" sz="quarter" idx="10"/>
          </p:nvPr>
        </p:nvSpPr>
        <p:spPr/>
        <p:txBody>
          <a:bodyPr/>
          <a:lstStyle/>
          <a:p>
            <a:fld id="{08DAA247-0069-45E0-B8A0-6998BDA5CDBD}" type="slidenum">
              <a:rPr lang="en-US" altLang="en-US" smtClean="0"/>
              <a:pPr/>
              <a:t>32</a:t>
            </a:fld>
            <a:endParaRPr lang="en-US" altLang="en-US"/>
          </a:p>
        </p:txBody>
      </p:sp>
    </p:spTree>
    <p:extLst>
      <p:ext uri="{BB962C8B-B14F-4D97-AF65-F5344CB8AC3E}">
        <p14:creationId xmlns:p14="http://schemas.microsoft.com/office/powerpoint/2010/main" val="610094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DAA247-0069-45E0-B8A0-6998BDA5CDBD}" type="slidenum">
              <a:rPr lang="en-US" altLang="en-US" smtClean="0"/>
              <a:pPr/>
              <a:t>33</a:t>
            </a:fld>
            <a:endParaRPr lang="en-US" altLang="en-US"/>
          </a:p>
        </p:txBody>
      </p:sp>
    </p:spTree>
    <p:extLst>
      <p:ext uri="{BB962C8B-B14F-4D97-AF65-F5344CB8AC3E}">
        <p14:creationId xmlns:p14="http://schemas.microsoft.com/office/powerpoint/2010/main" val="610094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Verdana" pitchFamily="34" charset="0"/>
                <a:ea typeface="+mn-ea"/>
                <a:cs typeface="+mn-cs"/>
              </a:rPr>
              <a:t>Do you write </a:t>
            </a:r>
            <a:r>
              <a:rPr lang="en-US" sz="1200" b="1" kern="1200" dirty="0" smtClean="0">
                <a:solidFill>
                  <a:schemeClr val="tx1"/>
                </a:solidFill>
                <a:effectLst/>
                <a:latin typeface="Verdana" pitchFamily="34" charset="0"/>
                <a:ea typeface="+mn-ea"/>
                <a:cs typeface="+mn-cs"/>
              </a:rPr>
              <a:t>“further”</a:t>
            </a:r>
            <a:r>
              <a:rPr lang="en-US" sz="1200" kern="1200" dirty="0" smtClean="0">
                <a:solidFill>
                  <a:schemeClr val="tx1"/>
                </a:solidFill>
                <a:effectLst/>
                <a:latin typeface="Verdana" pitchFamily="34" charset="0"/>
                <a:ea typeface="+mn-ea"/>
                <a:cs typeface="+mn-cs"/>
              </a:rPr>
              <a:t> when you mean </a:t>
            </a:r>
            <a:r>
              <a:rPr lang="en-US" sz="1200" b="1" kern="1200" dirty="0" smtClean="0">
                <a:solidFill>
                  <a:schemeClr val="tx1"/>
                </a:solidFill>
                <a:effectLst/>
                <a:latin typeface="Verdana" pitchFamily="34" charset="0"/>
                <a:ea typeface="+mn-ea"/>
                <a:cs typeface="+mn-cs"/>
              </a:rPr>
              <a:t>“farther”</a:t>
            </a:r>
            <a:r>
              <a:rPr lang="en-US" sz="1200" kern="1200" dirty="0" smtClean="0">
                <a:solidFill>
                  <a:schemeClr val="tx1"/>
                </a:solidFill>
                <a:effectLst/>
                <a:latin typeface="Verdana" pitchFamily="34" charset="0"/>
                <a:ea typeface="+mn-ea"/>
                <a:cs typeface="+mn-cs"/>
              </a:rPr>
              <a:t> or </a:t>
            </a:r>
            <a:r>
              <a:rPr lang="en-US" sz="1200" b="1" kern="1200" dirty="0" smtClean="0">
                <a:solidFill>
                  <a:schemeClr val="tx1"/>
                </a:solidFill>
                <a:effectLst/>
                <a:latin typeface="Verdana" pitchFamily="34" charset="0"/>
                <a:ea typeface="+mn-ea"/>
                <a:cs typeface="+mn-cs"/>
              </a:rPr>
              <a:t>“accept”</a:t>
            </a:r>
            <a:r>
              <a:rPr lang="en-US" sz="1200" kern="1200" dirty="0" smtClean="0">
                <a:solidFill>
                  <a:schemeClr val="tx1"/>
                </a:solidFill>
                <a:effectLst/>
                <a:latin typeface="Verdana" pitchFamily="34" charset="0"/>
                <a:ea typeface="+mn-ea"/>
                <a:cs typeface="+mn-cs"/>
              </a:rPr>
              <a:t> instead of </a:t>
            </a:r>
            <a:r>
              <a:rPr lang="en-US" sz="1200" b="1" kern="1200" dirty="0" smtClean="0">
                <a:solidFill>
                  <a:schemeClr val="tx1"/>
                </a:solidFill>
                <a:effectLst/>
                <a:latin typeface="Verdana" pitchFamily="34" charset="0"/>
                <a:ea typeface="+mn-ea"/>
                <a:cs typeface="+mn-cs"/>
              </a:rPr>
              <a:t>“except”</a:t>
            </a:r>
            <a:r>
              <a:rPr lang="en-US" sz="1200" kern="1200" dirty="0" smtClean="0">
                <a:solidFill>
                  <a:schemeClr val="tx1"/>
                </a:solidFill>
                <a:effectLst/>
                <a:latin typeface="Verdana" pitchFamily="34" charset="0"/>
                <a:ea typeface="+mn-ea"/>
                <a:cs typeface="+mn-cs"/>
              </a:rPr>
              <a:t>? In these days of texting and Twitter, why care about getting these words correct? Mostly, you don’t want to embarrass yourself or confuse your reader. Plus it gets in the way of saying exactly what you mean to convey. </a:t>
            </a:r>
            <a:endParaRPr lang="en-GB" sz="1200" kern="1200" dirty="0" smtClean="0">
              <a:solidFill>
                <a:schemeClr val="tx1"/>
              </a:solidFill>
              <a:effectLst/>
              <a:latin typeface="Verdana" pitchFamily="34" charset="0"/>
              <a:ea typeface="+mn-ea"/>
              <a:cs typeface="+mn-cs"/>
            </a:endParaRPr>
          </a:p>
          <a:p>
            <a:r>
              <a:rPr lang="en-US" sz="1200" kern="1200" dirty="0" smtClean="0">
                <a:solidFill>
                  <a:schemeClr val="tx1"/>
                </a:solidFill>
                <a:effectLst/>
                <a:latin typeface="Verdana" pitchFamily="34" charset="0"/>
                <a:ea typeface="+mn-ea"/>
                <a:cs typeface="+mn-cs"/>
              </a:rPr>
              <a:t> </a:t>
            </a:r>
            <a:endParaRPr lang="en-GB" sz="1200" kern="1200" dirty="0" smtClean="0">
              <a:solidFill>
                <a:schemeClr val="tx1"/>
              </a:solidFill>
              <a:effectLst/>
              <a:latin typeface="Verdana" pitchFamily="34" charset="0"/>
              <a:ea typeface="+mn-ea"/>
              <a:cs typeface="+mn-cs"/>
            </a:endParaRPr>
          </a:p>
          <a:p>
            <a:r>
              <a:rPr lang="en-US" sz="1200" b="0" kern="1200" dirty="0" smtClean="0">
                <a:solidFill>
                  <a:schemeClr val="tx1"/>
                </a:solidFill>
                <a:effectLst/>
                <a:latin typeface="Verdana" pitchFamily="34" charset="0"/>
                <a:ea typeface="+mn-ea"/>
                <a:cs typeface="+mn-cs"/>
              </a:rPr>
              <a:t>In my </a:t>
            </a:r>
            <a:r>
              <a:rPr lang="en-US" sz="1200" b="0" kern="1200" dirty="0" err="1" smtClean="0">
                <a:solidFill>
                  <a:schemeClr val="tx1"/>
                </a:solidFill>
                <a:effectLst/>
                <a:latin typeface="Verdana" pitchFamily="34" charset="0"/>
                <a:ea typeface="+mn-ea"/>
                <a:cs typeface="+mn-cs"/>
              </a:rPr>
              <a:t>Wordshop</a:t>
            </a:r>
            <a:r>
              <a:rPr lang="en-US" sz="1200" b="0" kern="1200" dirty="0" smtClean="0">
                <a:solidFill>
                  <a:schemeClr val="tx1"/>
                </a:solidFill>
                <a:effectLst/>
                <a:latin typeface="Verdana" pitchFamily="34" charset="0"/>
                <a:ea typeface="+mn-ea"/>
                <a:cs typeface="+mn-cs"/>
              </a:rPr>
              <a:t>, attendees  </a:t>
            </a:r>
            <a:r>
              <a:rPr lang="en-US" sz="1200" kern="1200" dirty="0" smtClean="0">
                <a:solidFill>
                  <a:schemeClr val="tx1"/>
                </a:solidFill>
                <a:effectLst/>
                <a:latin typeface="Verdana" pitchFamily="34" charset="0"/>
                <a:ea typeface="+mn-ea"/>
                <a:cs typeface="+mn-cs"/>
              </a:rPr>
              <a:t>select a </a:t>
            </a:r>
            <a:r>
              <a:rPr lang="en-US" sz="1200" kern="1200" dirty="0" err="1" smtClean="0">
                <a:solidFill>
                  <a:schemeClr val="tx1"/>
                </a:solidFill>
                <a:effectLst/>
                <a:latin typeface="Verdana" pitchFamily="34" charset="0"/>
                <a:ea typeface="+mn-ea"/>
                <a:cs typeface="+mn-cs"/>
              </a:rPr>
              <a:t>WT</a:t>
            </a:r>
            <a:r>
              <a:rPr lang="en-US" sz="1200" kern="1200" dirty="0" smtClean="0">
                <a:solidFill>
                  <a:schemeClr val="tx1"/>
                </a:solidFill>
                <a:effectLst/>
                <a:latin typeface="Verdana" pitchFamily="34" charset="0"/>
                <a:ea typeface="+mn-ea"/>
                <a:cs typeface="+mn-cs"/>
              </a:rPr>
              <a:t> from a list of from my book and make up a sentence using both words in one sentence. They get the fun of doing what I do for my </a:t>
            </a:r>
            <a:r>
              <a:rPr lang="en-US" sz="1200" kern="1200" dirty="0" err="1" smtClean="0">
                <a:solidFill>
                  <a:schemeClr val="tx1"/>
                </a:solidFill>
                <a:effectLst/>
                <a:latin typeface="Verdana" pitchFamily="34" charset="0"/>
                <a:ea typeface="+mn-ea"/>
                <a:cs typeface="+mn-cs"/>
              </a:rPr>
              <a:t>ezine</a:t>
            </a:r>
            <a:r>
              <a:rPr lang="en-US" sz="1200" kern="1200" dirty="0" smtClean="0">
                <a:solidFill>
                  <a:schemeClr val="tx1"/>
                </a:solidFill>
                <a:effectLst/>
                <a:latin typeface="Verdana" pitchFamily="34" charset="0"/>
                <a:ea typeface="+mn-ea"/>
                <a:cs typeface="+mn-cs"/>
              </a:rPr>
              <a:t> called Word Tripper of the Week. We</a:t>
            </a:r>
            <a:r>
              <a:rPr lang="en-US" sz="1200" kern="1200" baseline="0" dirty="0" smtClean="0">
                <a:solidFill>
                  <a:schemeClr val="tx1"/>
                </a:solidFill>
                <a:effectLst/>
                <a:latin typeface="Verdana" pitchFamily="34" charset="0"/>
                <a:ea typeface="+mn-ea"/>
                <a:cs typeface="+mn-cs"/>
              </a:rPr>
              <a:t> won’t do that today, but I do want to draw your attention to three common WT</a:t>
            </a:r>
            <a:r>
              <a:rPr lang="en-US" sz="1200" kern="1200" dirty="0" smtClean="0">
                <a:solidFill>
                  <a:schemeClr val="tx1"/>
                </a:solidFill>
                <a:effectLst/>
                <a:latin typeface="Verdana" pitchFamily="34" charset="0"/>
                <a:ea typeface="+mn-ea"/>
                <a:cs typeface="+mn-cs"/>
              </a:rPr>
              <a:t>. </a:t>
            </a:r>
            <a:endParaRPr lang="en-GB" sz="1200" kern="1200" dirty="0" smtClean="0">
              <a:solidFill>
                <a:schemeClr val="tx1"/>
              </a:solidFill>
              <a:effectLst/>
              <a:latin typeface="Verdana"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08DAA247-0069-45E0-B8A0-6998BDA5CDBD}" type="slidenum">
              <a:rPr lang="en-US" altLang="en-US" smtClean="0"/>
              <a:pPr/>
              <a:t>34</a:t>
            </a:fld>
            <a:endParaRPr lang="en-US" altLang="en-US"/>
          </a:p>
        </p:txBody>
      </p:sp>
    </p:spTree>
    <p:extLst>
      <p:ext uri="{BB962C8B-B14F-4D97-AF65-F5344CB8AC3E}">
        <p14:creationId xmlns:p14="http://schemas.microsoft.com/office/powerpoint/2010/main" val="3636779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DAA247-0069-45E0-B8A0-6998BDA5CDBD}" type="slidenum">
              <a:rPr lang="en-US" altLang="en-US" smtClean="0"/>
              <a:pPr/>
              <a:t>4</a:t>
            </a:fld>
            <a:endParaRPr lang="en-US" altLang="en-US"/>
          </a:p>
        </p:txBody>
      </p:sp>
    </p:spTree>
    <p:extLst>
      <p:ext uri="{BB962C8B-B14F-4D97-AF65-F5344CB8AC3E}">
        <p14:creationId xmlns:p14="http://schemas.microsoft.com/office/powerpoint/2010/main" val="32559313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mistake is… mini-commercial here</a:t>
            </a:r>
            <a:endParaRPr lang="en-GB" dirty="0"/>
          </a:p>
        </p:txBody>
      </p:sp>
      <p:sp>
        <p:nvSpPr>
          <p:cNvPr id="4" name="Slide Number Placeholder 3"/>
          <p:cNvSpPr>
            <a:spLocks noGrp="1"/>
          </p:cNvSpPr>
          <p:nvPr>
            <p:ph type="sldNum" sz="quarter" idx="10"/>
          </p:nvPr>
        </p:nvSpPr>
        <p:spPr/>
        <p:txBody>
          <a:bodyPr/>
          <a:lstStyle/>
          <a:p>
            <a:fld id="{08DAA247-0069-45E0-B8A0-6998BDA5CDBD}" type="slidenum">
              <a:rPr lang="en-US" altLang="en-US" smtClean="0"/>
              <a:pPr/>
              <a:t>35</a:t>
            </a:fld>
            <a:endParaRPr lang="en-US" altLang="en-US"/>
          </a:p>
        </p:txBody>
      </p:sp>
    </p:spTree>
    <p:extLst>
      <p:ext uri="{BB962C8B-B14F-4D97-AF65-F5344CB8AC3E}">
        <p14:creationId xmlns:p14="http://schemas.microsoft.com/office/powerpoint/2010/main" val="1254693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mistake is…</a:t>
            </a:r>
            <a:endParaRPr lang="en-GB" dirty="0"/>
          </a:p>
        </p:txBody>
      </p:sp>
      <p:sp>
        <p:nvSpPr>
          <p:cNvPr id="4" name="Slide Number Placeholder 3"/>
          <p:cNvSpPr>
            <a:spLocks noGrp="1"/>
          </p:cNvSpPr>
          <p:nvPr>
            <p:ph type="sldNum" sz="quarter" idx="10"/>
          </p:nvPr>
        </p:nvSpPr>
        <p:spPr/>
        <p:txBody>
          <a:bodyPr/>
          <a:lstStyle/>
          <a:p>
            <a:fld id="{7BADB160-B220-4C84-ABE0-50DE1A97F2D0}" type="slidenum">
              <a:rPr lang="en-GB" smtClean="0"/>
              <a:t>36</a:t>
            </a:fld>
            <a:endParaRPr lang="en-GB"/>
          </a:p>
        </p:txBody>
      </p:sp>
    </p:spTree>
    <p:extLst>
      <p:ext uri="{BB962C8B-B14F-4D97-AF65-F5344CB8AC3E}">
        <p14:creationId xmlns:p14="http://schemas.microsoft.com/office/powerpoint/2010/main" val="4261995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mistake is… mini-commercial here</a:t>
            </a:r>
            <a:endParaRPr lang="en-GB" dirty="0"/>
          </a:p>
        </p:txBody>
      </p:sp>
      <p:sp>
        <p:nvSpPr>
          <p:cNvPr id="4" name="Slide Number Placeholder 3"/>
          <p:cNvSpPr>
            <a:spLocks noGrp="1"/>
          </p:cNvSpPr>
          <p:nvPr>
            <p:ph type="sldNum" sz="quarter" idx="10"/>
          </p:nvPr>
        </p:nvSpPr>
        <p:spPr/>
        <p:txBody>
          <a:bodyPr/>
          <a:lstStyle/>
          <a:p>
            <a:fld id="{08DAA247-0069-45E0-B8A0-6998BDA5CDBD}" type="slidenum">
              <a:rPr lang="en-US" altLang="en-US" smtClean="0"/>
              <a:pPr/>
              <a:t>37</a:t>
            </a:fld>
            <a:endParaRPr lang="en-US" altLang="en-US"/>
          </a:p>
        </p:txBody>
      </p:sp>
    </p:spTree>
    <p:extLst>
      <p:ext uri="{BB962C8B-B14F-4D97-AF65-F5344CB8AC3E}">
        <p14:creationId xmlns:p14="http://schemas.microsoft.com/office/powerpoint/2010/main" val="1254693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E8549C-6995-4DB5-895F-370BA67D9E6D}" type="slidenum">
              <a:rPr lang="en-US" altLang="en-US"/>
              <a:pPr/>
              <a:t>41</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ltLang="en-US" dirty="0" smtClean="0"/>
              <a:t>Good communication is the cornerstone of effective</a:t>
            </a:r>
            <a:r>
              <a:rPr lang="en-US" altLang="en-US" baseline="0" dirty="0" smtClean="0"/>
              <a:t> interpersonal relationships both inside and outside of the workplace. </a:t>
            </a:r>
          </a:p>
          <a:p>
            <a:endParaRPr lang="en-US" altLang="en-US" baseline="0" dirty="0" smtClean="0"/>
          </a:p>
          <a:p>
            <a:r>
              <a:rPr lang="en-US" altLang="en-US" baseline="0" dirty="0" smtClean="0"/>
              <a:t>In the workplace, communication is at the heart of effective teams and high performance organizations.  In fact, workers send and receive about 1800 messages from day to day via telephone, email, faxes, papers and face to face communication. (Study using Fortune 100 companies.) </a:t>
            </a:r>
          </a:p>
          <a:p>
            <a:endParaRPr lang="en-US" altLang="en-US" baseline="0" dirty="0" smtClean="0"/>
          </a:p>
          <a:p>
            <a:r>
              <a:rPr lang="en-US" altLang="en-US" baseline="0" dirty="0" smtClean="0"/>
              <a:t>Subscribers to the Harvard Business Review rated the </a:t>
            </a:r>
            <a:r>
              <a:rPr lang="en-US" altLang="en-US" baseline="0" dirty="0" err="1" smtClean="0"/>
              <a:t>ablity</a:t>
            </a:r>
            <a:r>
              <a:rPr lang="en-US" altLang="en-US" baseline="0" dirty="0" smtClean="0"/>
              <a:t> to communicate “the most important fact in making an executive promotable.”</a:t>
            </a: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DAA247-0069-45E0-B8A0-6998BDA5CDBD}" type="slidenum">
              <a:rPr lang="en-US" altLang="en-US" smtClean="0"/>
              <a:pPr/>
              <a:t>5</a:t>
            </a:fld>
            <a:endParaRPr lang="en-US" altLang="en-US"/>
          </a:p>
        </p:txBody>
      </p:sp>
    </p:spTree>
    <p:extLst>
      <p:ext uri="{BB962C8B-B14F-4D97-AF65-F5344CB8AC3E}">
        <p14:creationId xmlns:p14="http://schemas.microsoft.com/office/powerpoint/2010/main" val="2784831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Verdana" pitchFamily="34" charset="0"/>
                <a:ea typeface="+mn-ea"/>
                <a:cs typeface="+mn-cs"/>
              </a:rPr>
              <a:t>Take out wobbly words like </a:t>
            </a:r>
            <a:r>
              <a:rPr lang="en-US" sz="1200" b="1" kern="1200" dirty="0" smtClean="0">
                <a:solidFill>
                  <a:schemeClr val="tx1"/>
                </a:solidFill>
                <a:effectLst/>
                <a:latin typeface="Verdana" pitchFamily="34" charset="0"/>
                <a:ea typeface="+mn-ea"/>
                <a:cs typeface="+mn-cs"/>
              </a:rPr>
              <a:t>some, much, very, quite a few, that</a:t>
            </a:r>
            <a:r>
              <a:rPr lang="en-US" sz="1200" kern="1200" dirty="0" smtClean="0">
                <a:solidFill>
                  <a:schemeClr val="tx1"/>
                </a:solidFill>
                <a:effectLst/>
                <a:latin typeface="Verdana" pitchFamily="34" charset="0"/>
                <a:ea typeface="+mn-ea"/>
                <a:cs typeface="+mn-cs"/>
              </a:rPr>
              <a:t> whenever you can. Why does that matter? Because they’re imprecise and just don’t add anything most of the time. In fact, they can diminish the impact of what you want to say. </a:t>
            </a:r>
            <a:endParaRPr lang="en-GB" sz="1200" kern="1200" dirty="0" smtClean="0">
              <a:solidFill>
                <a:schemeClr val="tx1"/>
              </a:solidFill>
              <a:effectLst/>
              <a:latin typeface="Verdana" pitchFamily="34" charset="0"/>
              <a:ea typeface="+mn-ea"/>
              <a:cs typeface="+mn-cs"/>
            </a:endParaRPr>
          </a:p>
          <a:p>
            <a:r>
              <a:rPr lang="en-US" sz="1200" kern="1200" dirty="0" smtClean="0">
                <a:solidFill>
                  <a:schemeClr val="tx1"/>
                </a:solidFill>
                <a:effectLst/>
                <a:latin typeface="Verdana" pitchFamily="34" charset="0"/>
                <a:ea typeface="+mn-ea"/>
                <a:cs typeface="+mn-cs"/>
              </a:rPr>
              <a:t> </a:t>
            </a:r>
            <a:endParaRPr lang="en-GB" sz="1200" kern="1200" dirty="0" smtClean="0">
              <a:solidFill>
                <a:schemeClr val="tx1"/>
              </a:solidFill>
              <a:effectLst/>
              <a:latin typeface="Verdana" pitchFamily="34" charset="0"/>
              <a:ea typeface="+mn-ea"/>
              <a:cs typeface="+mn-cs"/>
            </a:endParaRPr>
          </a:p>
          <a:p>
            <a:r>
              <a:rPr lang="en-US" sz="1200" kern="1200" dirty="0" smtClean="0">
                <a:solidFill>
                  <a:schemeClr val="tx1"/>
                </a:solidFill>
                <a:effectLst/>
                <a:latin typeface="Verdana" pitchFamily="34" charset="0"/>
                <a:ea typeface="+mn-ea"/>
                <a:cs typeface="+mn-cs"/>
              </a:rPr>
              <a:t>And let’s face it. You don’t need them to get the meaning across:</a:t>
            </a:r>
            <a:endParaRPr lang="en-GB" sz="1200" kern="1200" dirty="0">
              <a:solidFill>
                <a:schemeClr val="tx1"/>
              </a:solidFill>
              <a:effectLst/>
              <a:latin typeface="Verdana" pitchFamily="34" charset="0"/>
              <a:ea typeface="+mn-ea"/>
              <a:cs typeface="+mn-cs"/>
            </a:endParaRPr>
          </a:p>
        </p:txBody>
      </p:sp>
      <p:sp>
        <p:nvSpPr>
          <p:cNvPr id="4" name="Slide Number Placeholder 3"/>
          <p:cNvSpPr>
            <a:spLocks noGrp="1"/>
          </p:cNvSpPr>
          <p:nvPr>
            <p:ph type="sldNum" sz="quarter" idx="10"/>
          </p:nvPr>
        </p:nvSpPr>
        <p:spPr/>
        <p:txBody>
          <a:bodyPr/>
          <a:lstStyle/>
          <a:p>
            <a:fld id="{08DAA247-0069-45E0-B8A0-6998BDA5CDBD}" type="slidenum">
              <a:rPr lang="en-US" altLang="en-US" smtClean="0"/>
              <a:pPr/>
              <a:t>6</a:t>
            </a:fld>
            <a:endParaRPr lang="en-US" altLang="en-US"/>
          </a:p>
        </p:txBody>
      </p:sp>
    </p:spTree>
    <p:extLst>
      <p:ext uri="{BB962C8B-B14F-4D97-AF65-F5344CB8AC3E}">
        <p14:creationId xmlns:p14="http://schemas.microsoft.com/office/powerpoint/2010/main" val="1590593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DAA247-0069-45E0-B8A0-6998BDA5CDBD}" type="slidenum">
              <a:rPr lang="en-US" altLang="en-US" smtClean="0"/>
              <a:pPr/>
              <a:t>7</a:t>
            </a:fld>
            <a:endParaRPr lang="en-US" altLang="en-US"/>
          </a:p>
        </p:txBody>
      </p:sp>
    </p:spTree>
    <p:extLst>
      <p:ext uri="{BB962C8B-B14F-4D97-AF65-F5344CB8AC3E}">
        <p14:creationId xmlns:p14="http://schemas.microsoft.com/office/powerpoint/2010/main" val="1622033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like the</a:t>
            </a:r>
            <a:r>
              <a:rPr lang="en-US" baseline="0" dirty="0" smtClean="0"/>
              <a:t> result, keep doing it.</a:t>
            </a:r>
            <a:endParaRPr lang="en-US" dirty="0"/>
          </a:p>
        </p:txBody>
      </p:sp>
      <p:sp>
        <p:nvSpPr>
          <p:cNvPr id="4" name="Slide Number Placeholder 3"/>
          <p:cNvSpPr>
            <a:spLocks noGrp="1"/>
          </p:cNvSpPr>
          <p:nvPr>
            <p:ph type="sldNum" sz="quarter" idx="10"/>
          </p:nvPr>
        </p:nvSpPr>
        <p:spPr/>
        <p:txBody>
          <a:bodyPr/>
          <a:lstStyle/>
          <a:p>
            <a:fld id="{08DAA247-0069-45E0-B8A0-6998BDA5CDBD}" type="slidenum">
              <a:rPr lang="en-US" altLang="en-US" smtClean="0"/>
              <a:pPr/>
              <a:t>8</a:t>
            </a:fld>
            <a:endParaRPr lang="en-US" altLang="en-US"/>
          </a:p>
        </p:txBody>
      </p:sp>
    </p:spTree>
    <p:extLst>
      <p:ext uri="{BB962C8B-B14F-4D97-AF65-F5344CB8AC3E}">
        <p14:creationId xmlns:p14="http://schemas.microsoft.com/office/powerpoint/2010/main" val="1227590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Verdana" pitchFamily="34" charset="0"/>
                <a:ea typeface="+mn-ea"/>
                <a:cs typeface="+mn-cs"/>
              </a:rPr>
              <a:t>Let’s say you go into your office tomorrow morning and right off the bat, you have to write that email to get an important project moving. You stare at your computer screen like an artist stares</a:t>
            </a:r>
            <a:r>
              <a:rPr lang="en-US" sz="1200" kern="1200" baseline="0" dirty="0" smtClean="0">
                <a:solidFill>
                  <a:schemeClr val="tx1"/>
                </a:solidFill>
                <a:effectLst/>
                <a:latin typeface="Verdana" pitchFamily="34" charset="0"/>
                <a:ea typeface="+mn-ea"/>
                <a:cs typeface="+mn-cs"/>
              </a:rPr>
              <a:t> at a blank canvas.</a:t>
            </a:r>
            <a:endParaRPr lang="en-GB" sz="1200" kern="1200" dirty="0" smtClean="0">
              <a:solidFill>
                <a:schemeClr val="tx1"/>
              </a:solidFill>
              <a:effectLst/>
              <a:latin typeface="Verdana" pitchFamily="34" charset="0"/>
              <a:ea typeface="+mn-ea"/>
              <a:cs typeface="+mn-cs"/>
            </a:endParaRPr>
          </a:p>
          <a:p>
            <a:r>
              <a:rPr lang="en-US" sz="1200" kern="1200" dirty="0" smtClean="0">
                <a:solidFill>
                  <a:schemeClr val="tx1"/>
                </a:solidFill>
                <a:effectLst/>
                <a:latin typeface="Verdana" pitchFamily="34" charset="0"/>
                <a:ea typeface="+mn-ea"/>
                <a:cs typeface="+mn-cs"/>
              </a:rPr>
              <a:t> </a:t>
            </a:r>
            <a:endParaRPr lang="en-GB" sz="1200" kern="1200" dirty="0" smtClean="0">
              <a:solidFill>
                <a:schemeClr val="tx1"/>
              </a:solidFill>
              <a:effectLst/>
              <a:latin typeface="Verdana" pitchFamily="34" charset="0"/>
              <a:ea typeface="+mn-ea"/>
              <a:cs typeface="+mn-cs"/>
            </a:endParaRPr>
          </a:p>
          <a:p>
            <a:r>
              <a:rPr lang="en-US" sz="1200" kern="1200" dirty="0" smtClean="0">
                <a:solidFill>
                  <a:schemeClr val="tx1"/>
                </a:solidFill>
                <a:effectLst/>
                <a:latin typeface="Verdana" pitchFamily="34" charset="0"/>
                <a:ea typeface="+mn-ea"/>
                <a:cs typeface="+mn-cs"/>
              </a:rPr>
              <a:t>Here’s what I want for you. I want you to cut the amount of time you spend writing that piece</a:t>
            </a:r>
            <a:r>
              <a:rPr lang="en-US" sz="1200" kern="1200" baseline="0" dirty="0" smtClean="0">
                <a:solidFill>
                  <a:schemeClr val="tx1"/>
                </a:solidFill>
                <a:effectLst/>
                <a:latin typeface="Verdana" pitchFamily="34" charset="0"/>
                <a:ea typeface="+mn-ea"/>
                <a:cs typeface="+mn-cs"/>
              </a:rPr>
              <a:t> </a:t>
            </a:r>
            <a:r>
              <a:rPr lang="en-US" sz="1200" kern="1200" dirty="0" smtClean="0">
                <a:solidFill>
                  <a:schemeClr val="tx1"/>
                </a:solidFill>
                <a:effectLst/>
                <a:latin typeface="Verdana" pitchFamily="34" charset="0"/>
                <a:ea typeface="+mn-ea"/>
                <a:cs typeface="+mn-cs"/>
              </a:rPr>
              <a:t>by going through a simple planning process. Not only will it help you say what you intend to convey but it will help you get over that start-up fear that occurs when you’re just not sure. I use this technique a lot when writing articles and blog posts and especially those sensitive emails and proposals.</a:t>
            </a:r>
            <a:endParaRPr lang="en-GB" sz="1200" kern="1200" dirty="0" smtClean="0">
              <a:solidFill>
                <a:schemeClr val="tx1"/>
              </a:solidFill>
              <a:effectLst/>
              <a:latin typeface="Verdana" pitchFamily="34" charset="0"/>
              <a:ea typeface="+mn-ea"/>
              <a:cs typeface="+mn-cs"/>
            </a:endParaRPr>
          </a:p>
          <a:p>
            <a:r>
              <a:rPr lang="en-US" sz="1200" kern="1200" dirty="0" smtClean="0">
                <a:solidFill>
                  <a:schemeClr val="tx1"/>
                </a:solidFill>
                <a:effectLst/>
                <a:latin typeface="Verdana" pitchFamily="34" charset="0"/>
                <a:ea typeface="+mn-ea"/>
                <a:cs typeface="+mn-cs"/>
              </a:rPr>
              <a:t> </a:t>
            </a:r>
            <a:endParaRPr lang="en-GB" sz="1200" kern="1200" dirty="0" smtClean="0">
              <a:solidFill>
                <a:schemeClr val="tx1"/>
              </a:solidFill>
              <a:effectLst/>
              <a:latin typeface="Verdana" pitchFamily="34" charset="0"/>
              <a:ea typeface="+mn-ea"/>
              <a:cs typeface="+mn-cs"/>
            </a:endParaRPr>
          </a:p>
          <a:p>
            <a:r>
              <a:rPr lang="en-US" sz="1200" kern="1200" dirty="0" smtClean="0">
                <a:solidFill>
                  <a:schemeClr val="tx1"/>
                </a:solidFill>
                <a:effectLst/>
                <a:latin typeface="Verdana" pitchFamily="34" charset="0"/>
                <a:ea typeface="+mn-ea"/>
                <a:cs typeface="+mn-cs"/>
              </a:rPr>
              <a:t>I call this planning process </a:t>
            </a:r>
            <a:r>
              <a:rPr lang="en-US" sz="1200" b="1" kern="1200" dirty="0" smtClean="0">
                <a:solidFill>
                  <a:schemeClr val="tx1"/>
                </a:solidFill>
                <a:effectLst/>
                <a:latin typeface="Verdana" pitchFamily="34" charset="0"/>
                <a:ea typeface="+mn-ea"/>
                <a:cs typeface="+mn-cs"/>
              </a:rPr>
              <a:t>Setting Your Objectives</a:t>
            </a:r>
            <a:r>
              <a:rPr lang="en-US" sz="1200" kern="1200" dirty="0" smtClean="0">
                <a:solidFill>
                  <a:schemeClr val="tx1"/>
                </a:solidFill>
                <a:effectLst/>
                <a:latin typeface="Verdana" pitchFamily="34" charset="0"/>
                <a:ea typeface="+mn-ea"/>
                <a:cs typeface="+mn-cs"/>
              </a:rPr>
              <a:t>.</a:t>
            </a:r>
            <a:endParaRPr lang="en-GB" sz="1200" kern="1200" dirty="0">
              <a:solidFill>
                <a:schemeClr val="tx1"/>
              </a:solidFill>
              <a:effectLst/>
              <a:latin typeface="Verdana" pitchFamily="34" charset="0"/>
              <a:ea typeface="+mn-ea"/>
              <a:cs typeface="+mn-cs"/>
            </a:endParaRPr>
          </a:p>
        </p:txBody>
      </p:sp>
      <p:sp>
        <p:nvSpPr>
          <p:cNvPr id="4" name="Slide Number Placeholder 3"/>
          <p:cNvSpPr>
            <a:spLocks noGrp="1"/>
          </p:cNvSpPr>
          <p:nvPr>
            <p:ph type="sldNum" sz="quarter" idx="10"/>
          </p:nvPr>
        </p:nvSpPr>
        <p:spPr/>
        <p:txBody>
          <a:bodyPr/>
          <a:lstStyle/>
          <a:p>
            <a:fld id="{08DAA247-0069-45E0-B8A0-6998BDA5CDBD}" type="slidenum">
              <a:rPr lang="en-US" altLang="en-US" smtClean="0"/>
              <a:pPr/>
              <a:t>10</a:t>
            </a:fld>
            <a:endParaRPr lang="en-US" altLang="en-US"/>
          </a:p>
        </p:txBody>
      </p:sp>
    </p:spTree>
    <p:extLst>
      <p:ext uri="{BB962C8B-B14F-4D97-AF65-F5344CB8AC3E}">
        <p14:creationId xmlns:p14="http://schemas.microsoft.com/office/powerpoint/2010/main" val="2457091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DAA247-0069-45E0-B8A0-6998BDA5CDBD}" type="slidenum">
              <a:rPr lang="en-US" altLang="en-US" smtClean="0"/>
              <a:pPr/>
              <a:t>11</a:t>
            </a:fld>
            <a:endParaRPr lang="en-US" altLang="en-US"/>
          </a:p>
        </p:txBody>
      </p:sp>
    </p:spTree>
    <p:extLst>
      <p:ext uri="{BB962C8B-B14F-4D97-AF65-F5344CB8AC3E}">
        <p14:creationId xmlns:p14="http://schemas.microsoft.com/office/powerpoint/2010/main" val="219426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3391EA-EA9B-4A5A-83E6-CA807C937AEA}"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6C7DB-3AA7-403A-816B-2816A9770D98}" type="slidenum">
              <a:rPr lang="en-US" smtClean="0"/>
              <a:t>‹#›</a:t>
            </a:fld>
            <a:endParaRPr lang="en-US"/>
          </a:p>
        </p:txBody>
      </p:sp>
    </p:spTree>
    <p:extLst>
      <p:ext uri="{BB962C8B-B14F-4D97-AF65-F5344CB8AC3E}">
        <p14:creationId xmlns:p14="http://schemas.microsoft.com/office/powerpoint/2010/main" val="503039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3391EA-EA9B-4A5A-83E6-CA807C937AEA}"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6C7DB-3AA7-403A-816B-2816A9770D98}" type="slidenum">
              <a:rPr lang="en-US" smtClean="0"/>
              <a:t>‹#›</a:t>
            </a:fld>
            <a:endParaRPr lang="en-US"/>
          </a:p>
        </p:txBody>
      </p:sp>
    </p:spTree>
    <p:extLst>
      <p:ext uri="{BB962C8B-B14F-4D97-AF65-F5344CB8AC3E}">
        <p14:creationId xmlns:p14="http://schemas.microsoft.com/office/powerpoint/2010/main" val="155445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3391EA-EA9B-4A5A-83E6-CA807C937AEA}"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6C7DB-3AA7-403A-816B-2816A9770D98}" type="slidenum">
              <a:rPr lang="en-US" smtClean="0"/>
              <a:t>‹#›</a:t>
            </a:fld>
            <a:endParaRPr lang="en-US"/>
          </a:p>
        </p:txBody>
      </p:sp>
    </p:spTree>
    <p:extLst>
      <p:ext uri="{BB962C8B-B14F-4D97-AF65-F5344CB8AC3E}">
        <p14:creationId xmlns:p14="http://schemas.microsoft.com/office/powerpoint/2010/main" val="186826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3391EA-EA9B-4A5A-83E6-CA807C937AEA}"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6C7DB-3AA7-403A-816B-2816A9770D98}" type="slidenum">
              <a:rPr lang="en-US" smtClean="0"/>
              <a:t>‹#›</a:t>
            </a:fld>
            <a:endParaRPr lang="en-US"/>
          </a:p>
        </p:txBody>
      </p:sp>
    </p:spTree>
    <p:extLst>
      <p:ext uri="{BB962C8B-B14F-4D97-AF65-F5344CB8AC3E}">
        <p14:creationId xmlns:p14="http://schemas.microsoft.com/office/powerpoint/2010/main" val="1414454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3391EA-EA9B-4A5A-83E6-CA807C937AEA}"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6C7DB-3AA7-403A-816B-2816A9770D98}" type="slidenum">
              <a:rPr lang="en-US" smtClean="0"/>
              <a:t>‹#›</a:t>
            </a:fld>
            <a:endParaRPr lang="en-US"/>
          </a:p>
        </p:txBody>
      </p:sp>
    </p:spTree>
    <p:extLst>
      <p:ext uri="{BB962C8B-B14F-4D97-AF65-F5344CB8AC3E}">
        <p14:creationId xmlns:p14="http://schemas.microsoft.com/office/powerpoint/2010/main" val="2552436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3391EA-EA9B-4A5A-83E6-CA807C937AEA}" type="datetimeFigureOut">
              <a:rPr lang="en-US" smtClean="0"/>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6C7DB-3AA7-403A-816B-2816A9770D98}" type="slidenum">
              <a:rPr lang="en-US" smtClean="0"/>
              <a:t>‹#›</a:t>
            </a:fld>
            <a:endParaRPr lang="en-US"/>
          </a:p>
        </p:txBody>
      </p:sp>
    </p:spTree>
    <p:extLst>
      <p:ext uri="{BB962C8B-B14F-4D97-AF65-F5344CB8AC3E}">
        <p14:creationId xmlns:p14="http://schemas.microsoft.com/office/powerpoint/2010/main" val="3759231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3391EA-EA9B-4A5A-83E6-CA807C937AEA}" type="datetimeFigureOut">
              <a:rPr lang="en-US" smtClean="0"/>
              <a:t>10/28/2016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A6C7DB-3AA7-403A-816B-2816A9770D98}" type="slidenum">
              <a:rPr lang="en-US" smtClean="0"/>
              <a:t>‹#›</a:t>
            </a:fld>
            <a:endParaRPr lang="en-US"/>
          </a:p>
        </p:txBody>
      </p:sp>
    </p:spTree>
    <p:extLst>
      <p:ext uri="{BB962C8B-B14F-4D97-AF65-F5344CB8AC3E}">
        <p14:creationId xmlns:p14="http://schemas.microsoft.com/office/powerpoint/2010/main" val="3776848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3391EA-EA9B-4A5A-83E6-CA807C937AEA}" type="datetimeFigureOut">
              <a:rPr lang="en-US" smtClean="0"/>
              <a:t>10/28/2016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A6C7DB-3AA7-403A-816B-2816A9770D98}" type="slidenum">
              <a:rPr lang="en-US" smtClean="0"/>
              <a:t>‹#›</a:t>
            </a:fld>
            <a:endParaRPr lang="en-US"/>
          </a:p>
        </p:txBody>
      </p:sp>
    </p:spTree>
    <p:extLst>
      <p:ext uri="{BB962C8B-B14F-4D97-AF65-F5344CB8AC3E}">
        <p14:creationId xmlns:p14="http://schemas.microsoft.com/office/powerpoint/2010/main" val="2975093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3391EA-EA9B-4A5A-83E6-CA807C937AEA}" type="datetimeFigureOut">
              <a:rPr lang="en-US" smtClean="0"/>
              <a:t>10/28/2016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A6C7DB-3AA7-403A-816B-2816A9770D98}" type="slidenum">
              <a:rPr lang="en-US" smtClean="0"/>
              <a:t>‹#›</a:t>
            </a:fld>
            <a:endParaRPr lang="en-US"/>
          </a:p>
        </p:txBody>
      </p:sp>
    </p:spTree>
    <p:extLst>
      <p:ext uri="{BB962C8B-B14F-4D97-AF65-F5344CB8AC3E}">
        <p14:creationId xmlns:p14="http://schemas.microsoft.com/office/powerpoint/2010/main" val="1625240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3391EA-EA9B-4A5A-83E6-CA807C937AEA}" type="datetimeFigureOut">
              <a:rPr lang="en-US" smtClean="0"/>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6C7DB-3AA7-403A-816B-2816A9770D98}" type="slidenum">
              <a:rPr lang="en-US" smtClean="0"/>
              <a:t>‹#›</a:t>
            </a:fld>
            <a:endParaRPr lang="en-US"/>
          </a:p>
        </p:txBody>
      </p:sp>
    </p:spTree>
    <p:extLst>
      <p:ext uri="{BB962C8B-B14F-4D97-AF65-F5344CB8AC3E}">
        <p14:creationId xmlns:p14="http://schemas.microsoft.com/office/powerpoint/2010/main" val="1564249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3391EA-EA9B-4A5A-83E6-CA807C937AEA}" type="datetimeFigureOut">
              <a:rPr lang="en-US" smtClean="0"/>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6C7DB-3AA7-403A-816B-2816A9770D98}" type="slidenum">
              <a:rPr lang="en-US" smtClean="0"/>
              <a:t>‹#›</a:t>
            </a:fld>
            <a:endParaRPr lang="en-US"/>
          </a:p>
        </p:txBody>
      </p:sp>
    </p:spTree>
    <p:extLst>
      <p:ext uri="{BB962C8B-B14F-4D97-AF65-F5344CB8AC3E}">
        <p14:creationId xmlns:p14="http://schemas.microsoft.com/office/powerpoint/2010/main" val="97968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3391EA-EA9B-4A5A-83E6-CA807C937AEA}" type="datetimeFigureOut">
              <a:rPr lang="en-US" smtClean="0"/>
              <a:t>10/28/2016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6C7DB-3AA7-403A-816B-2816A9770D98}" type="slidenum">
              <a:rPr lang="en-US" smtClean="0"/>
              <a:t>‹#›</a:t>
            </a:fld>
            <a:endParaRPr lang="en-US"/>
          </a:p>
        </p:txBody>
      </p:sp>
    </p:spTree>
    <p:extLst>
      <p:ext uri="{BB962C8B-B14F-4D97-AF65-F5344CB8AC3E}">
        <p14:creationId xmlns:p14="http://schemas.microsoft.com/office/powerpoint/2010/main" val="331944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BarbaraMcNichol\2014\PPT\BM_hi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828800"/>
            <a:ext cx="4636702" cy="475051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3" descr="P:\BarbaraMcNichol\2014\PPT\letterhead_color swash-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43600"/>
            <a:ext cx="91440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P:\BarbaraMcNichol\2014\PPT\letterhead_color swash-0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3333"/>
          <a:stretch/>
        </p:blipFill>
        <p:spPr bwMode="auto">
          <a:xfrm flipH="1" flipV="1">
            <a:off x="0" y="0"/>
            <a:ext cx="9144000" cy="6096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685800" y="1143000"/>
            <a:ext cx="7543800" cy="259397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6600" b="1" i="0" u="none" strike="noStrike" kern="1200" cap="none" spc="-100" normalizeH="0" baseline="0" noProof="0" dirty="0">
              <a:ln>
                <a:noFill/>
              </a:ln>
              <a:solidFill>
                <a:srgbClr val="675E47"/>
              </a:solidFill>
              <a:effectLst/>
              <a:uLnTx/>
              <a:uFillTx/>
              <a:latin typeface="Calibri"/>
              <a:ea typeface="+mj-ea"/>
              <a:cs typeface="+mj-cs"/>
            </a:endParaRPr>
          </a:p>
        </p:txBody>
      </p:sp>
      <p:pic>
        <p:nvPicPr>
          <p:cNvPr id="8" name="Picture 2" descr="P:\BarbaraMcNichol\Bookmark\BME_logo_teal-0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1502"/>
          <a:stretch/>
        </p:blipFill>
        <p:spPr bwMode="auto">
          <a:xfrm>
            <a:off x="762000" y="4655873"/>
            <a:ext cx="3200400" cy="3519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0" y="1295401"/>
            <a:ext cx="6096000" cy="1323439"/>
          </a:xfrm>
          <a:prstGeom prst="rect">
            <a:avLst/>
          </a:prstGeom>
        </p:spPr>
        <p:txBody>
          <a:bodyPr wrap="square">
            <a:spAutoFit/>
          </a:bodyPr>
          <a:lstStyle/>
          <a:p>
            <a:r>
              <a:rPr lang="en-US" sz="4000" b="1" dirty="0"/>
              <a:t>Boost Your Professionalism Through Better Writing</a:t>
            </a:r>
          </a:p>
        </p:txBody>
      </p:sp>
    </p:spTree>
    <p:extLst>
      <p:ext uri="{BB962C8B-B14F-4D97-AF65-F5344CB8AC3E}">
        <p14:creationId xmlns:p14="http://schemas.microsoft.com/office/powerpoint/2010/main" val="2423568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essetteart.com/wp-content/uploads/2012/01/contemporary-artist_north_carol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838199"/>
            <a:ext cx="4655183" cy="4779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273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effectLst>
                  <a:outerShdw blurRad="38100" dist="38100" dir="2700000" algn="tl">
                    <a:srgbClr val="000000">
                      <a:alpha val="43137"/>
                    </a:srgbClr>
                  </a:outerShdw>
                </a:effectLst>
              </a:rPr>
              <a:t>Set Your Objectives</a:t>
            </a:r>
            <a:endParaRPr lang="en-GB"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nSpc>
                <a:spcPct val="150000"/>
              </a:lnSpc>
            </a:pPr>
            <a:r>
              <a:rPr lang="en-US" sz="3000" b="1" dirty="0" smtClean="0"/>
              <a:t>Who:</a:t>
            </a:r>
            <a:r>
              <a:rPr lang="en-US" sz="3000" dirty="0" smtClean="0"/>
              <a:t> ___________________  (recipient)</a:t>
            </a:r>
          </a:p>
          <a:p>
            <a:pPr>
              <a:lnSpc>
                <a:spcPct val="150000"/>
              </a:lnSpc>
            </a:pPr>
            <a:r>
              <a:rPr lang="en-US" sz="3000" b="1" dirty="0" smtClean="0"/>
              <a:t>What:</a:t>
            </a:r>
            <a:r>
              <a:rPr lang="en-US" sz="3000" dirty="0" smtClean="0"/>
              <a:t> ___________ (message, takeaway)</a:t>
            </a:r>
          </a:p>
          <a:p>
            <a:pPr>
              <a:lnSpc>
                <a:spcPct val="150000"/>
              </a:lnSpc>
            </a:pPr>
            <a:r>
              <a:rPr lang="en-US" sz="3000" b="1" dirty="0" smtClean="0"/>
              <a:t>Why:</a:t>
            </a:r>
            <a:r>
              <a:rPr lang="en-US" sz="3000" dirty="0" smtClean="0"/>
              <a:t> _____________ (benefits to reader)</a:t>
            </a:r>
          </a:p>
          <a:p>
            <a:pPr>
              <a:lnSpc>
                <a:spcPct val="150000"/>
              </a:lnSpc>
            </a:pPr>
            <a:r>
              <a:rPr lang="en-US" sz="3000" b="1" dirty="0" smtClean="0"/>
              <a:t>When/Where:</a:t>
            </a:r>
            <a:r>
              <a:rPr lang="en-US" sz="3000" dirty="0" smtClean="0"/>
              <a:t> ______________ (logistics)</a:t>
            </a:r>
          </a:p>
          <a:p>
            <a:pPr>
              <a:lnSpc>
                <a:spcPct val="150000"/>
              </a:lnSpc>
            </a:pPr>
            <a:r>
              <a:rPr lang="en-US" sz="3000" b="1" dirty="0" smtClean="0"/>
              <a:t>How:</a:t>
            </a:r>
            <a:r>
              <a:rPr lang="en-US" sz="3000" dirty="0" smtClean="0"/>
              <a:t> ____________ (tone, style, attitude)</a:t>
            </a:r>
            <a:endParaRPr lang="en-GB" sz="3000" dirty="0"/>
          </a:p>
        </p:txBody>
      </p:sp>
    </p:spTree>
    <p:extLst>
      <p:ext uri="{BB962C8B-B14F-4D97-AF65-F5344CB8AC3E}">
        <p14:creationId xmlns:p14="http://schemas.microsoft.com/office/powerpoint/2010/main" val="78073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effectLst>
                  <a:outerShdw blurRad="38100" dist="38100" dir="2700000" algn="tl">
                    <a:srgbClr val="000000">
                      <a:alpha val="43137"/>
                    </a:srgbClr>
                  </a:outerShdw>
                </a:effectLst>
              </a:rPr>
              <a:t>Set Your Objectives</a:t>
            </a:r>
            <a:endParaRPr lang="en-GB"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114300" indent="0">
              <a:lnSpc>
                <a:spcPct val="150000"/>
              </a:lnSpc>
              <a:buNone/>
            </a:pPr>
            <a:r>
              <a:rPr lang="en-US" sz="3000" i="1" dirty="0" smtClean="0"/>
              <a:t>Example:</a:t>
            </a:r>
          </a:p>
          <a:p>
            <a:pPr>
              <a:lnSpc>
                <a:spcPct val="150000"/>
              </a:lnSpc>
            </a:pPr>
            <a:r>
              <a:rPr lang="en-US" sz="3000" b="1" dirty="0" smtClean="0"/>
              <a:t>Who:</a:t>
            </a:r>
            <a:r>
              <a:rPr lang="en-US" sz="3000" dirty="0" smtClean="0"/>
              <a:t> decision-maker in credit card company</a:t>
            </a:r>
          </a:p>
          <a:p>
            <a:pPr>
              <a:lnSpc>
                <a:spcPct val="150000"/>
              </a:lnSpc>
            </a:pPr>
            <a:r>
              <a:rPr lang="en-US" sz="3000" b="1" dirty="0" smtClean="0"/>
              <a:t>What:</a:t>
            </a:r>
            <a:r>
              <a:rPr lang="en-US" sz="3000" dirty="0" smtClean="0"/>
              <a:t> </a:t>
            </a:r>
            <a:r>
              <a:rPr lang="en-US" sz="3000" dirty="0"/>
              <a:t> </a:t>
            </a:r>
            <a:r>
              <a:rPr lang="en-US" sz="3000" dirty="0" smtClean="0"/>
              <a:t>request to refund $$</a:t>
            </a:r>
          </a:p>
          <a:p>
            <a:pPr>
              <a:lnSpc>
                <a:spcPct val="150000"/>
              </a:lnSpc>
            </a:pPr>
            <a:r>
              <a:rPr lang="en-US" sz="3000" b="1" dirty="0" smtClean="0"/>
              <a:t>Why:</a:t>
            </a:r>
            <a:r>
              <a:rPr lang="en-US" sz="3000" dirty="0" smtClean="0"/>
              <a:t> company doesn’t want to lose a customer and mar its reputation</a:t>
            </a:r>
          </a:p>
        </p:txBody>
      </p:sp>
    </p:spTree>
    <p:extLst>
      <p:ext uri="{BB962C8B-B14F-4D97-AF65-F5344CB8AC3E}">
        <p14:creationId xmlns:p14="http://schemas.microsoft.com/office/powerpoint/2010/main" val="531234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effectLst>
                  <a:outerShdw blurRad="38100" dist="38100" dir="2700000" algn="tl">
                    <a:srgbClr val="000000">
                      <a:alpha val="43137"/>
                    </a:srgbClr>
                  </a:outerShdw>
                </a:effectLst>
              </a:rPr>
              <a:t>Set Your Objectives</a:t>
            </a:r>
            <a:endParaRPr lang="en-GB"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114300" indent="0">
              <a:lnSpc>
                <a:spcPct val="150000"/>
              </a:lnSpc>
              <a:buNone/>
            </a:pPr>
            <a:r>
              <a:rPr lang="en-US" sz="3000" i="1" dirty="0" smtClean="0"/>
              <a:t>Example:</a:t>
            </a:r>
          </a:p>
          <a:p>
            <a:pPr>
              <a:lnSpc>
                <a:spcPct val="150000"/>
              </a:lnSpc>
            </a:pPr>
            <a:r>
              <a:rPr lang="en-US" sz="3200" b="1" dirty="0" smtClean="0"/>
              <a:t>When:</a:t>
            </a:r>
            <a:r>
              <a:rPr lang="en-US" sz="3200" dirty="0" smtClean="0"/>
              <a:t> </a:t>
            </a:r>
            <a:r>
              <a:rPr lang="en-US" sz="3200" dirty="0" smtClean="0"/>
              <a:t>the </a:t>
            </a:r>
            <a:r>
              <a:rPr lang="en-US" sz="3200" dirty="0" smtClean="0"/>
              <a:t>next payment </a:t>
            </a:r>
            <a:r>
              <a:rPr lang="en-US" sz="3200" dirty="0" smtClean="0"/>
              <a:t>cycle (state month)</a:t>
            </a:r>
            <a:endParaRPr lang="en-US" sz="3200" dirty="0" smtClean="0"/>
          </a:p>
          <a:p>
            <a:pPr>
              <a:lnSpc>
                <a:spcPct val="150000"/>
              </a:lnSpc>
            </a:pPr>
            <a:r>
              <a:rPr lang="en-US" sz="3200" b="1" dirty="0" smtClean="0"/>
              <a:t>How:</a:t>
            </a:r>
            <a:r>
              <a:rPr lang="en-US" sz="3200" dirty="0" smtClean="0"/>
              <a:t> tone is businesslike, serious, cooperative but stern, demanding</a:t>
            </a:r>
            <a:endParaRPr lang="en-GB" sz="3200" dirty="0"/>
          </a:p>
        </p:txBody>
      </p:sp>
    </p:spTree>
    <p:extLst>
      <p:ext uri="{BB962C8B-B14F-4D97-AF65-F5344CB8AC3E}">
        <p14:creationId xmlns:p14="http://schemas.microsoft.com/office/powerpoint/2010/main" val="1977878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BarbaraMcNichol\2014\PPT\BM_hi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546348"/>
            <a:ext cx="2960302" cy="303296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3" descr="P:\BarbaraMcNichol\2014\PPT\letterhead_color swash-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43600"/>
            <a:ext cx="91440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P:\BarbaraMcNichol\2014\PPT\letterhead_color swash-0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3333"/>
          <a:stretch/>
        </p:blipFill>
        <p:spPr bwMode="auto">
          <a:xfrm flipH="1" flipV="1">
            <a:off x="0" y="0"/>
            <a:ext cx="9144000" cy="6096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685800" y="1143000"/>
            <a:ext cx="7543800" cy="259397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i="0" u="none" strike="noStrike" kern="1200" cap="none" spc="-100" normalizeH="0" baseline="0" noProof="0" dirty="0" smtClean="0">
                <a:ln>
                  <a:noFill/>
                </a:ln>
                <a:solidFill>
                  <a:srgbClr val="675E47"/>
                </a:solidFill>
                <a:effectLst/>
                <a:uLnTx/>
                <a:uFillTx/>
                <a:latin typeface="Calibri"/>
              </a:rPr>
              <a:t>Write down </a:t>
            </a:r>
            <a:r>
              <a:rPr kumimoji="0" lang="en-US" sz="3600" b="1" i="0" u="none" strike="noStrike" kern="1200" cap="none" spc="-100" normalizeH="0" baseline="0" noProof="0" dirty="0" smtClean="0">
                <a:ln>
                  <a:noFill/>
                </a:ln>
                <a:solidFill>
                  <a:srgbClr val="675E47"/>
                </a:solidFill>
                <a:effectLst/>
                <a:uLnTx/>
                <a:uFillTx/>
                <a:latin typeface="Calibri"/>
              </a:rPr>
              <a:t>one </a:t>
            </a:r>
            <a:r>
              <a:rPr lang="en-US" sz="3600" b="1" dirty="0" smtClean="0">
                <a:solidFill>
                  <a:srgbClr val="675E47"/>
                </a:solidFill>
                <a:latin typeface="Calibri"/>
              </a:rPr>
              <a:t>project </a:t>
            </a:r>
            <a:r>
              <a:rPr lang="en-US" sz="3600" dirty="0" smtClean="0">
                <a:solidFill>
                  <a:srgbClr val="675E47"/>
                </a:solidFill>
                <a:latin typeface="Calibri"/>
              </a:rPr>
              <a:t>in which </a:t>
            </a:r>
            <a:r>
              <a:rPr kumimoji="0" lang="en-US" sz="3600" i="0" u="none" strike="noStrike" kern="1200" cap="none" spc="-100" normalizeH="0" baseline="0" noProof="0" dirty="0" smtClean="0">
                <a:ln>
                  <a:noFill/>
                </a:ln>
                <a:solidFill>
                  <a:srgbClr val="675E47"/>
                </a:solidFill>
                <a:effectLst/>
                <a:uLnTx/>
                <a:uFillTx/>
                <a:latin typeface="Calibri"/>
              </a:rPr>
              <a:t>you think this technique would</a:t>
            </a:r>
            <a:r>
              <a:rPr kumimoji="0" lang="en-US" sz="3600" i="0" u="none" strike="noStrike" kern="1200" cap="none" spc="-100" normalizeH="0" noProof="0" dirty="0" smtClean="0">
                <a:ln>
                  <a:noFill/>
                </a:ln>
                <a:solidFill>
                  <a:srgbClr val="675E47"/>
                </a:solidFill>
                <a:effectLst/>
                <a:uLnTx/>
                <a:uFillTx/>
                <a:latin typeface="Calibri"/>
              </a:rPr>
              <a:t> be useful</a:t>
            </a:r>
            <a:r>
              <a:rPr kumimoji="0" lang="en-US" sz="3600" i="0" u="none" strike="noStrike" kern="1200" cap="none" spc="-100" normalizeH="0" baseline="0" noProof="0" dirty="0" smtClean="0">
                <a:ln>
                  <a:noFill/>
                </a:ln>
                <a:solidFill>
                  <a:srgbClr val="675E47"/>
                </a:solidFill>
                <a:effectLst/>
                <a:uLnTx/>
                <a:uFillTx/>
                <a:latin typeface="Calibri"/>
              </a:rPr>
              <a:t>. </a:t>
            </a:r>
            <a:endParaRPr kumimoji="0" lang="en-GB" sz="3600" i="0" u="none" strike="noStrike" kern="1200" cap="none" spc="-100" normalizeH="0" baseline="0" noProof="0" dirty="0">
              <a:ln>
                <a:noFill/>
              </a:ln>
              <a:solidFill>
                <a:srgbClr val="675E47"/>
              </a:solidFill>
              <a:effectLst/>
              <a:uLnTx/>
              <a:uFillTx/>
              <a:latin typeface="Calibri"/>
            </a:endParaRPr>
          </a:p>
        </p:txBody>
      </p:sp>
      <p:pic>
        <p:nvPicPr>
          <p:cNvPr id="8" name="Picture 2" descr="P:\BarbaraMcNichol\Bookmark\BME_logo_teal-0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1502"/>
          <a:stretch/>
        </p:blipFill>
        <p:spPr bwMode="auto">
          <a:xfrm>
            <a:off x="3581400" y="4784754"/>
            <a:ext cx="3200400" cy="351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884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chemeClr val="accent3"/>
                </a:solidFill>
                <a:effectLst>
                  <a:outerShdw blurRad="38100" dist="38100" dir="2700000" algn="tl">
                    <a:srgbClr val="000000">
                      <a:alpha val="43137"/>
                    </a:srgbClr>
                  </a:outerShdw>
                </a:effectLst>
              </a:rPr>
              <a:t>Pursue a Parallel Path</a:t>
            </a:r>
            <a:endParaRPr lang="en-GB" sz="4800"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114300" indent="0">
              <a:buNone/>
            </a:pPr>
            <a:r>
              <a:rPr lang="en-US" sz="3200" dirty="0" smtClean="0"/>
              <a:t>Avoid taking two or more different paths in your writing. </a:t>
            </a:r>
          </a:p>
          <a:p>
            <a:pPr marL="114300" indent="0">
              <a:buNone/>
            </a:pPr>
            <a:endParaRPr lang="en-GB" sz="2400" dirty="0"/>
          </a:p>
        </p:txBody>
      </p:sp>
      <p:pic>
        <p:nvPicPr>
          <p:cNvPr id="1026" name="Picture 2" descr="C:\Users\barbara mcnicho\AppData\Local\Microsoft\Windows\Temporary Internet Files\Content.IE5\J8T1HLBR\fork-in-the-roa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350" y="3124200"/>
            <a:ext cx="264795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261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chemeClr val="accent3"/>
                </a:solidFill>
                <a:effectLst>
                  <a:outerShdw blurRad="38100" dist="38100" dir="2700000" algn="tl">
                    <a:srgbClr val="000000">
                      <a:alpha val="43137"/>
                    </a:srgbClr>
                  </a:outerShdw>
                </a:effectLst>
              </a:rPr>
              <a:t>Pursue a Parallel Path</a:t>
            </a:r>
            <a:endParaRPr lang="en-GB" sz="4800"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114300" indent="0">
              <a:buNone/>
            </a:pPr>
            <a:r>
              <a:rPr lang="en-US" sz="3200" i="1" dirty="0" smtClean="0"/>
              <a:t>Example: </a:t>
            </a:r>
          </a:p>
          <a:p>
            <a:pPr marL="114300" indent="0">
              <a:buNone/>
            </a:pPr>
            <a:r>
              <a:rPr lang="en-US" sz="3200" dirty="0" smtClean="0"/>
              <a:t>His </a:t>
            </a:r>
            <a:r>
              <a:rPr lang="en-US" sz="3200" dirty="0"/>
              <a:t>attitude makes a difference in changing, succeeding, and when he wants to move on</a:t>
            </a:r>
            <a:r>
              <a:rPr lang="en-US" sz="3200" dirty="0" smtClean="0"/>
              <a:t>. </a:t>
            </a:r>
            <a:endParaRPr lang="en-GB" sz="3200" dirty="0"/>
          </a:p>
          <a:p>
            <a:pPr marL="114300" indent="0">
              <a:buNone/>
            </a:pPr>
            <a:endParaRPr lang="en-GB" sz="2400" dirty="0"/>
          </a:p>
        </p:txBody>
      </p:sp>
    </p:spTree>
    <p:extLst>
      <p:ext uri="{BB962C8B-B14F-4D97-AF65-F5344CB8AC3E}">
        <p14:creationId xmlns:p14="http://schemas.microsoft.com/office/powerpoint/2010/main" val="3346563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chemeClr val="accent3"/>
                </a:solidFill>
                <a:effectLst>
                  <a:outerShdw blurRad="38100" dist="38100" dir="2700000" algn="tl">
                    <a:srgbClr val="000000">
                      <a:alpha val="43137"/>
                    </a:srgbClr>
                  </a:outerShdw>
                </a:effectLst>
              </a:rPr>
              <a:t>Pursue a Parallel Path</a:t>
            </a:r>
            <a:endParaRPr lang="en-GB" sz="4800"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114300" indent="0">
              <a:buNone/>
            </a:pPr>
            <a:r>
              <a:rPr lang="en-US" sz="3200" i="1" dirty="0" smtClean="0"/>
              <a:t>Better: </a:t>
            </a:r>
          </a:p>
          <a:p>
            <a:pPr marL="114300" indent="0">
              <a:buNone/>
            </a:pPr>
            <a:r>
              <a:rPr lang="en-US" sz="3200" dirty="0" smtClean="0">
                <a:solidFill>
                  <a:srgbClr val="FF0000"/>
                </a:solidFill>
              </a:rPr>
              <a:t>His </a:t>
            </a:r>
            <a:r>
              <a:rPr lang="en-US" sz="3200" dirty="0">
                <a:solidFill>
                  <a:srgbClr val="FF0000"/>
                </a:solidFill>
              </a:rPr>
              <a:t>attitude makes a difference in </a:t>
            </a:r>
            <a:r>
              <a:rPr lang="en-US" sz="3200" i="1" dirty="0">
                <a:solidFill>
                  <a:srgbClr val="FF0000"/>
                </a:solidFill>
              </a:rPr>
              <a:t>changing, succeeding</a:t>
            </a:r>
            <a:r>
              <a:rPr lang="en-US" sz="3200" dirty="0">
                <a:solidFill>
                  <a:srgbClr val="FF0000"/>
                </a:solidFill>
              </a:rPr>
              <a:t>, and </a:t>
            </a:r>
            <a:r>
              <a:rPr lang="en-US" sz="3200" i="1" dirty="0">
                <a:solidFill>
                  <a:srgbClr val="FF0000"/>
                </a:solidFill>
              </a:rPr>
              <a:t>moving on</a:t>
            </a:r>
            <a:r>
              <a:rPr lang="en-US" sz="3200" i="1" dirty="0" smtClean="0">
                <a:solidFill>
                  <a:srgbClr val="FF0000"/>
                </a:solidFill>
              </a:rPr>
              <a:t>. </a:t>
            </a:r>
            <a:endParaRPr lang="en-GB" sz="3200" i="1" dirty="0">
              <a:solidFill>
                <a:srgbClr val="FF0000"/>
              </a:solidFill>
            </a:endParaRPr>
          </a:p>
          <a:p>
            <a:pPr marL="114300" indent="0">
              <a:buNone/>
            </a:pPr>
            <a:endParaRPr lang="en-GB" sz="2400" dirty="0"/>
          </a:p>
        </p:txBody>
      </p:sp>
      <p:pic>
        <p:nvPicPr>
          <p:cNvPr id="2050" name="Picture 2" descr="C:\Users\barbara mcnicho\AppData\Local\Microsoft\Windows\Temporary Internet Files\Content.IE5\J8T1HLBR\road0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810000"/>
            <a:ext cx="2381250"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680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chemeClr val="accent3"/>
                </a:solidFill>
                <a:effectLst>
                  <a:outerShdw blurRad="38100" dist="38100" dir="2700000" algn="tl">
                    <a:srgbClr val="000000">
                      <a:alpha val="43137"/>
                    </a:srgbClr>
                  </a:outerShdw>
                </a:effectLst>
              </a:rPr>
              <a:t>Pursue a Parallel Path</a:t>
            </a:r>
            <a:endParaRPr lang="en-GB" sz="4800"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114300" indent="0">
              <a:buNone/>
            </a:pPr>
            <a:r>
              <a:rPr lang="en-US" sz="3200" i="1" dirty="0"/>
              <a:t>Example: </a:t>
            </a:r>
          </a:p>
          <a:p>
            <a:pPr marL="114300" indent="0">
              <a:buNone/>
            </a:pPr>
            <a:r>
              <a:rPr lang="en-US" sz="3200" dirty="0"/>
              <a:t>We created a new presentation, client delivery is the next step planned, and we need feedback so we’ll do some brainstorming.</a:t>
            </a:r>
            <a:endParaRPr lang="en-GB" sz="2400" b="1" dirty="0">
              <a:solidFill>
                <a:srgbClr val="FF0000"/>
              </a:solidFill>
            </a:endParaRPr>
          </a:p>
        </p:txBody>
      </p:sp>
    </p:spTree>
    <p:extLst>
      <p:ext uri="{BB962C8B-B14F-4D97-AF65-F5344CB8AC3E}">
        <p14:creationId xmlns:p14="http://schemas.microsoft.com/office/powerpoint/2010/main" val="2847691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chemeClr val="accent3"/>
                </a:solidFill>
                <a:effectLst>
                  <a:outerShdw blurRad="38100" dist="38100" dir="2700000" algn="tl">
                    <a:srgbClr val="000000">
                      <a:alpha val="43137"/>
                    </a:srgbClr>
                  </a:outerShdw>
                </a:effectLst>
              </a:rPr>
              <a:t>Pursue a Parallel Path</a:t>
            </a:r>
            <a:endParaRPr lang="en-GB" sz="4800"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114300" indent="0">
              <a:buNone/>
            </a:pPr>
            <a:r>
              <a:rPr lang="en-US" sz="3200" i="1" dirty="0"/>
              <a:t>Example: </a:t>
            </a:r>
          </a:p>
          <a:p>
            <a:pPr marL="114300" indent="0">
              <a:buNone/>
            </a:pPr>
            <a:r>
              <a:rPr lang="en-US" sz="3200" dirty="0">
                <a:solidFill>
                  <a:srgbClr val="FF0000"/>
                </a:solidFill>
              </a:rPr>
              <a:t>We </a:t>
            </a:r>
            <a:r>
              <a:rPr lang="en-US" sz="3200" i="1" dirty="0">
                <a:solidFill>
                  <a:srgbClr val="FF0000"/>
                </a:solidFill>
              </a:rPr>
              <a:t>created</a:t>
            </a:r>
            <a:r>
              <a:rPr lang="en-US" sz="3200" dirty="0">
                <a:solidFill>
                  <a:srgbClr val="FF0000"/>
                </a:solidFill>
              </a:rPr>
              <a:t> a new presentation, </a:t>
            </a:r>
            <a:r>
              <a:rPr lang="en-US" sz="3200" i="1" dirty="0">
                <a:solidFill>
                  <a:srgbClr val="FF0000"/>
                </a:solidFill>
              </a:rPr>
              <a:t>planned</a:t>
            </a:r>
            <a:r>
              <a:rPr lang="en-US" sz="3200" dirty="0">
                <a:solidFill>
                  <a:srgbClr val="FF0000"/>
                </a:solidFill>
              </a:rPr>
              <a:t> to deliver it, and </a:t>
            </a:r>
            <a:r>
              <a:rPr lang="en-US" sz="3200" i="1" dirty="0">
                <a:solidFill>
                  <a:srgbClr val="FF0000"/>
                </a:solidFill>
              </a:rPr>
              <a:t>brainstormed</a:t>
            </a:r>
            <a:r>
              <a:rPr lang="en-US" sz="3200" dirty="0">
                <a:solidFill>
                  <a:srgbClr val="FF0000"/>
                </a:solidFill>
              </a:rPr>
              <a:t> ways to receive feedback.</a:t>
            </a:r>
            <a:endParaRPr lang="en-GB" sz="2400" b="1" dirty="0">
              <a:solidFill>
                <a:srgbClr val="FF0000"/>
              </a:solidFill>
            </a:endParaRPr>
          </a:p>
        </p:txBody>
      </p:sp>
      <p:pic>
        <p:nvPicPr>
          <p:cNvPr id="1027" name="Picture 3" descr="C:\Users\barbara mcnicho\AppData\Local\Microsoft\Windows\Temporary Internet Files\Content.IE5\J8T1HLBR\Business_presentation_byVectorOpenStoc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733800"/>
            <a:ext cx="5029200" cy="2603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75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1"/>
            <a:ext cx="7543800" cy="838200"/>
          </a:xfrm>
        </p:spPr>
        <p:txBody>
          <a:bodyPr/>
          <a:lstStyle/>
          <a:p>
            <a:r>
              <a:rPr lang="en-US" sz="4800" dirty="0">
                <a:solidFill>
                  <a:schemeClr val="accent3"/>
                </a:solidFill>
                <a:effectLst>
                  <a:outerShdw blurRad="38100" dist="38100" dir="2700000" algn="tl">
                    <a:srgbClr val="000000">
                      <a:alpha val="43137"/>
                    </a:srgbClr>
                  </a:outerShdw>
                </a:effectLst>
              </a:rPr>
              <a:t>Whack Wordiness</a:t>
            </a:r>
            <a:endParaRPr lang="en-GB" sz="4800" dirty="0">
              <a:solidFill>
                <a:schemeClr val="accent3"/>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143000" y="2057400"/>
            <a:ext cx="7086600" cy="1676400"/>
          </a:xfrm>
        </p:spPr>
        <p:txBody>
          <a:bodyPr>
            <a:noAutofit/>
          </a:bodyPr>
          <a:lstStyle/>
          <a:p>
            <a:pPr algn="ctr">
              <a:lnSpc>
                <a:spcPct val="150000"/>
              </a:lnSpc>
            </a:pPr>
            <a:r>
              <a:rPr lang="en-US" sz="3200" dirty="0" smtClean="0">
                <a:solidFill>
                  <a:schemeClr val="tx1"/>
                </a:solidFill>
              </a:rPr>
              <a:t>Word Clutter: </a:t>
            </a:r>
            <a:endParaRPr lang="en-US" sz="3200" dirty="0">
              <a:solidFill>
                <a:schemeClr val="tx1"/>
              </a:solidFill>
            </a:endParaRPr>
          </a:p>
          <a:p>
            <a:pPr algn="ctr">
              <a:lnSpc>
                <a:spcPct val="150000"/>
              </a:lnSpc>
            </a:pPr>
            <a:r>
              <a:rPr lang="en-US" sz="3200" dirty="0" smtClean="0">
                <a:solidFill>
                  <a:srgbClr val="FF0000"/>
                </a:solidFill>
              </a:rPr>
              <a:t>“the leeches that infest the pond of prose, sucking the blood out of words.”    </a:t>
            </a:r>
          </a:p>
          <a:p>
            <a:pPr algn="ctr">
              <a:lnSpc>
                <a:spcPct val="150000"/>
              </a:lnSpc>
            </a:pPr>
            <a:r>
              <a:rPr lang="en-US" sz="2600" dirty="0" smtClean="0">
                <a:solidFill>
                  <a:schemeClr val="tx1"/>
                </a:solidFill>
              </a:rPr>
              <a:t>–  Strunk &amp; White, </a:t>
            </a:r>
            <a:r>
              <a:rPr lang="en-US" sz="2600" i="1" dirty="0" smtClean="0">
                <a:solidFill>
                  <a:schemeClr val="tx1"/>
                </a:solidFill>
              </a:rPr>
              <a:t>The Elements of Style</a:t>
            </a:r>
            <a:endParaRPr lang="en-GB" sz="2600" i="1" dirty="0">
              <a:solidFill>
                <a:schemeClr val="tx1"/>
              </a:solidFill>
            </a:endParaRPr>
          </a:p>
        </p:txBody>
      </p:sp>
    </p:spTree>
    <p:extLst>
      <p:ext uri="{BB962C8B-B14F-4D97-AF65-F5344CB8AC3E}">
        <p14:creationId xmlns:p14="http://schemas.microsoft.com/office/powerpoint/2010/main" val="3220780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chemeClr val="accent3"/>
                </a:solidFill>
                <a:effectLst>
                  <a:outerShdw blurRad="38100" dist="38100" dir="2700000" algn="tl">
                    <a:srgbClr val="000000">
                      <a:alpha val="43137"/>
                    </a:srgbClr>
                  </a:outerShdw>
                </a:effectLst>
              </a:rPr>
              <a:t>Pursue a Parallel Path</a:t>
            </a:r>
            <a:endParaRPr lang="en-GB" sz="4800"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14400" y="1600201"/>
            <a:ext cx="7772400" cy="4191000"/>
          </a:xfrm>
        </p:spPr>
        <p:txBody>
          <a:bodyPr>
            <a:normAutofit/>
          </a:bodyPr>
          <a:lstStyle/>
          <a:p>
            <a:pPr marL="114300" indent="0">
              <a:buNone/>
            </a:pPr>
            <a:r>
              <a:rPr lang="en-US" sz="3200" i="1" dirty="0" smtClean="0"/>
              <a:t>Non-parallel bullet points:</a:t>
            </a:r>
            <a:endParaRPr lang="en-US" sz="3200" i="1" dirty="0"/>
          </a:p>
          <a:p>
            <a:r>
              <a:rPr lang="en-US" sz="2800" dirty="0" smtClean="0"/>
              <a:t>Single space </a:t>
            </a:r>
            <a:r>
              <a:rPr lang="en-US" sz="2800" dirty="0"/>
              <a:t>between sentences</a:t>
            </a:r>
          </a:p>
          <a:p>
            <a:r>
              <a:rPr lang="en-US" sz="2800" dirty="0"/>
              <a:t>Change any straight quotes to curly quotes</a:t>
            </a:r>
          </a:p>
          <a:p>
            <a:r>
              <a:rPr lang="en-US" sz="2800" dirty="0"/>
              <a:t>Ending period goes inside quotation </a:t>
            </a:r>
            <a:r>
              <a:rPr lang="en-US" sz="2800" dirty="0" smtClean="0"/>
              <a:t>mark</a:t>
            </a:r>
          </a:p>
          <a:p>
            <a:r>
              <a:rPr lang="en-US" sz="2800" dirty="0" smtClean="0"/>
              <a:t>Subheads </a:t>
            </a:r>
            <a:r>
              <a:rPr lang="en-US" sz="2800" dirty="0"/>
              <a:t>if appropriate</a:t>
            </a:r>
          </a:p>
          <a:p>
            <a:r>
              <a:rPr lang="en-US" sz="2800" dirty="0"/>
              <a:t>Bullet points indented 5 spaces </a:t>
            </a:r>
          </a:p>
          <a:p>
            <a:pPr marL="114300" indent="0">
              <a:buNone/>
            </a:pPr>
            <a:endParaRPr lang="en-GB" sz="2400" b="1" dirty="0">
              <a:solidFill>
                <a:srgbClr val="FF0000"/>
              </a:solidFill>
            </a:endParaRPr>
          </a:p>
        </p:txBody>
      </p:sp>
    </p:spTree>
    <p:extLst>
      <p:ext uri="{BB962C8B-B14F-4D97-AF65-F5344CB8AC3E}">
        <p14:creationId xmlns:p14="http://schemas.microsoft.com/office/powerpoint/2010/main" val="774940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chemeClr val="accent3"/>
                </a:solidFill>
                <a:effectLst>
                  <a:outerShdw blurRad="38100" dist="38100" dir="2700000" algn="tl">
                    <a:srgbClr val="000000">
                      <a:alpha val="43137"/>
                    </a:srgbClr>
                  </a:outerShdw>
                </a:effectLst>
              </a:rPr>
              <a:t>Pursue a Parallel Path</a:t>
            </a:r>
            <a:endParaRPr lang="en-GB" sz="4800"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43000" y="1600201"/>
            <a:ext cx="7543800" cy="4191000"/>
          </a:xfrm>
        </p:spPr>
        <p:txBody>
          <a:bodyPr>
            <a:normAutofit/>
          </a:bodyPr>
          <a:lstStyle/>
          <a:p>
            <a:pPr marL="114300" indent="0">
              <a:buNone/>
            </a:pPr>
            <a:r>
              <a:rPr lang="en-US" sz="3200" i="1" dirty="0" smtClean="0"/>
              <a:t>Parallel bullet points: </a:t>
            </a:r>
            <a:endParaRPr lang="en-US" sz="3200" i="1" dirty="0"/>
          </a:p>
          <a:p>
            <a:pPr lvl="0"/>
            <a:r>
              <a:rPr lang="en-US" sz="2800" dirty="0">
                <a:solidFill>
                  <a:srgbClr val="FF0000"/>
                </a:solidFill>
              </a:rPr>
              <a:t>Use</a:t>
            </a:r>
            <a:r>
              <a:rPr lang="en-US" sz="2800" dirty="0"/>
              <a:t> a single </a:t>
            </a:r>
            <a:r>
              <a:rPr lang="en-US" sz="2800" dirty="0" smtClean="0"/>
              <a:t>space </a:t>
            </a:r>
            <a:r>
              <a:rPr lang="en-US" sz="2800" dirty="0"/>
              <a:t>between sentences</a:t>
            </a:r>
          </a:p>
          <a:p>
            <a:pPr lvl="0"/>
            <a:r>
              <a:rPr lang="en-US" sz="2800" dirty="0">
                <a:solidFill>
                  <a:srgbClr val="FF0000"/>
                </a:solidFill>
              </a:rPr>
              <a:t>Change</a:t>
            </a:r>
            <a:r>
              <a:rPr lang="en-US" sz="2800" dirty="0"/>
              <a:t> any straight quotes to curly quotes</a:t>
            </a:r>
          </a:p>
          <a:p>
            <a:pPr lvl="0"/>
            <a:r>
              <a:rPr lang="en-US" sz="2800" dirty="0">
                <a:solidFill>
                  <a:srgbClr val="FF0000"/>
                </a:solidFill>
              </a:rPr>
              <a:t>Put</a:t>
            </a:r>
            <a:r>
              <a:rPr lang="en-US" sz="2800" dirty="0"/>
              <a:t> ending period inside quotation </a:t>
            </a:r>
            <a:r>
              <a:rPr lang="en-US" sz="2800" dirty="0" smtClean="0"/>
              <a:t>mark</a:t>
            </a:r>
            <a:endParaRPr lang="en-US" sz="2800" dirty="0"/>
          </a:p>
          <a:p>
            <a:pPr lvl="0"/>
            <a:r>
              <a:rPr lang="en-US" sz="2800" dirty="0">
                <a:solidFill>
                  <a:srgbClr val="FF0000"/>
                </a:solidFill>
              </a:rPr>
              <a:t>Add </a:t>
            </a:r>
            <a:r>
              <a:rPr lang="en-US" sz="2800" dirty="0"/>
              <a:t>subheads if appropriate</a:t>
            </a:r>
          </a:p>
          <a:p>
            <a:pPr lvl="0"/>
            <a:r>
              <a:rPr lang="en-US" sz="2800" dirty="0">
                <a:solidFill>
                  <a:srgbClr val="FF0000"/>
                </a:solidFill>
              </a:rPr>
              <a:t>Indent</a:t>
            </a:r>
            <a:r>
              <a:rPr lang="en-US" sz="2800" dirty="0"/>
              <a:t> bullet points 5 spaces</a:t>
            </a:r>
          </a:p>
        </p:txBody>
      </p:sp>
    </p:spTree>
    <p:extLst>
      <p:ext uri="{BB962C8B-B14F-4D97-AF65-F5344CB8AC3E}">
        <p14:creationId xmlns:p14="http://schemas.microsoft.com/office/powerpoint/2010/main" val="2954102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15668"/>
            <a:ext cx="7620000" cy="1975131"/>
          </a:xfrm>
        </p:spPr>
        <p:txBody>
          <a:bodyPr/>
          <a:lstStyle/>
          <a:p>
            <a:pPr algn="ctr"/>
            <a:r>
              <a:rPr lang="en-US" dirty="0" smtClean="0">
                <a:solidFill>
                  <a:schemeClr val="accent3"/>
                </a:solidFill>
                <a:effectLst>
                  <a:outerShdw blurRad="38100" dist="38100" dir="2700000" algn="tl">
                    <a:srgbClr val="000000">
                      <a:alpha val="43137"/>
                    </a:srgbClr>
                  </a:outerShdw>
                </a:effectLst>
              </a:rPr>
              <a:t>Punctuate </a:t>
            </a:r>
            <a:r>
              <a:rPr lang="en-US" dirty="0">
                <a:solidFill>
                  <a:schemeClr val="accent3"/>
                </a:solidFill>
                <a:effectLst>
                  <a:outerShdw blurRad="38100" dist="38100" dir="2700000" algn="tl">
                    <a:srgbClr val="000000">
                      <a:alpha val="43137"/>
                    </a:srgbClr>
                  </a:outerShdw>
                </a:effectLst>
              </a:rPr>
              <a:t>and </a:t>
            </a:r>
            <a:r>
              <a:rPr lang="en-US" dirty="0" smtClean="0">
                <a:solidFill>
                  <a:schemeClr val="accent3"/>
                </a:solidFill>
                <a:effectLst>
                  <a:outerShdw blurRad="38100" dist="38100" dir="2700000" algn="tl">
                    <a:srgbClr val="000000">
                      <a:alpha val="43137"/>
                    </a:srgbClr>
                  </a:outerShdw>
                </a:effectLst>
              </a:rPr>
              <a:t>Proofread </a:t>
            </a:r>
            <a:br>
              <a:rPr lang="en-US" dirty="0" smtClean="0">
                <a:solidFill>
                  <a:schemeClr val="accent3"/>
                </a:solidFill>
                <a:effectLst>
                  <a:outerShdw blurRad="38100" dist="38100" dir="2700000" algn="tl">
                    <a:srgbClr val="000000">
                      <a:alpha val="43137"/>
                    </a:srgbClr>
                  </a:outerShdw>
                </a:effectLst>
              </a:rPr>
            </a:br>
            <a:r>
              <a:rPr lang="en-US" dirty="0" smtClean="0">
                <a:solidFill>
                  <a:schemeClr val="accent3"/>
                </a:solidFill>
                <a:effectLst>
                  <a:outerShdw blurRad="38100" dist="38100" dir="2700000" algn="tl">
                    <a:srgbClr val="000000">
                      <a:alpha val="43137"/>
                    </a:srgbClr>
                  </a:outerShdw>
                </a:effectLst>
              </a:rPr>
              <a:t>with Fresh Eyes</a:t>
            </a:r>
            <a:endParaRPr lang="en-US"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743200"/>
            <a:ext cx="2209800" cy="3356133"/>
          </a:xfrm>
          <a:prstGeom prst="rect">
            <a:avLst/>
          </a:prstGeom>
        </p:spPr>
      </p:pic>
    </p:spTree>
    <p:extLst>
      <p:ext uri="{BB962C8B-B14F-4D97-AF65-F5344CB8AC3E}">
        <p14:creationId xmlns:p14="http://schemas.microsoft.com/office/powerpoint/2010/main" val="81854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effectLst>
                  <a:outerShdw blurRad="38100" dist="38100" dir="2700000" algn="tl">
                    <a:srgbClr val="000000">
                      <a:alpha val="43137"/>
                    </a:srgbClr>
                  </a:outerShdw>
                </a:effectLst>
              </a:rPr>
              <a:t>Punctuation </a:t>
            </a:r>
            <a:r>
              <a:rPr lang="en-US" dirty="0">
                <a:solidFill>
                  <a:schemeClr val="accent3"/>
                </a:solidFill>
                <a:effectLst>
                  <a:outerShdw blurRad="38100" dist="38100" dir="2700000" algn="tl">
                    <a:srgbClr val="000000">
                      <a:alpha val="43137"/>
                    </a:srgbClr>
                  </a:outerShdw>
                </a:effectLst>
              </a:rPr>
              <a:t>Craziness</a:t>
            </a:r>
          </a:p>
        </p:txBody>
      </p:sp>
      <p:pic>
        <p:nvPicPr>
          <p:cNvPr id="4099" name="Picture 3" descr="C:\Users\barbara mcnicho\AppData\Local\Microsoft\Windows\Temporary Internet Files\Content.IE5\ZJMVSG4Z\apostrophe-bad-grammar-01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752600"/>
            <a:ext cx="5207000" cy="390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967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effectLst>
                  <a:outerShdw blurRad="38100" dist="38100" dir="2700000" algn="tl">
                    <a:srgbClr val="000000">
                      <a:alpha val="43137"/>
                    </a:srgbClr>
                  </a:outerShdw>
                </a:effectLst>
              </a:rPr>
              <a:t>Punctuation Quiz</a:t>
            </a:r>
            <a:endParaRPr lang="en-GB"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114300" indent="0">
              <a:buNone/>
            </a:pPr>
            <a:r>
              <a:rPr lang="en-US" sz="3200" i="1" dirty="0" smtClean="0"/>
              <a:t>Punctuate this:</a:t>
            </a:r>
            <a:endParaRPr lang="en-US" sz="3200" i="1" dirty="0"/>
          </a:p>
          <a:p>
            <a:pPr marL="114300" lvl="0" indent="0">
              <a:buNone/>
            </a:pPr>
            <a:r>
              <a:rPr lang="en-US" sz="3200" dirty="0"/>
              <a:t>Before its time for lunch; take care of the recently-sent emails</a:t>
            </a:r>
            <a:r>
              <a:rPr lang="en-US" sz="3200" dirty="0" smtClean="0"/>
              <a:t>.</a:t>
            </a:r>
          </a:p>
          <a:p>
            <a:pPr marL="114300" lvl="0" indent="0">
              <a:buNone/>
            </a:pPr>
            <a:endParaRPr lang="en-GB" sz="3200" dirty="0"/>
          </a:p>
          <a:p>
            <a:pPr marL="114300" indent="0">
              <a:buNone/>
            </a:pPr>
            <a:endParaRPr lang="en-GB" sz="2800" dirty="0"/>
          </a:p>
          <a:p>
            <a:pPr marL="114300" indent="0">
              <a:buNone/>
            </a:pPr>
            <a:endParaRPr lang="en-GB" sz="2800" b="1" dirty="0">
              <a:solidFill>
                <a:srgbClr val="FF0000"/>
              </a:solidFill>
            </a:endParaRPr>
          </a:p>
        </p:txBody>
      </p:sp>
      <p:pic>
        <p:nvPicPr>
          <p:cNvPr id="3075" name="Picture 3" descr="C:\Users\barbara mcnicho\AppData\Local\Microsoft\Windows\Temporary Internet Files\Content.IE5\J8T1HLBR\punctua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429000"/>
            <a:ext cx="2362200" cy="2299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997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effectLst>
                  <a:outerShdw blurRad="38100" dist="38100" dir="2700000" algn="tl">
                    <a:srgbClr val="000000">
                      <a:alpha val="43137"/>
                    </a:srgbClr>
                  </a:outerShdw>
                </a:effectLst>
              </a:rPr>
              <a:t>Punctuation Quiz</a:t>
            </a:r>
            <a:endParaRPr lang="en-GB"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114300" indent="0">
              <a:buNone/>
            </a:pPr>
            <a:r>
              <a:rPr lang="en-US" sz="3200" i="1" dirty="0" smtClean="0"/>
              <a:t>Answer:</a:t>
            </a:r>
            <a:endParaRPr lang="en-US" sz="3200" i="1" dirty="0"/>
          </a:p>
          <a:p>
            <a:pPr marL="114300" lvl="0" indent="0">
              <a:buNone/>
            </a:pPr>
            <a:r>
              <a:rPr lang="en-US" sz="3200" dirty="0">
                <a:solidFill>
                  <a:srgbClr val="FF0000"/>
                </a:solidFill>
              </a:rPr>
              <a:t>Before </a:t>
            </a:r>
            <a:r>
              <a:rPr lang="en-US" sz="3200" dirty="0" smtClean="0">
                <a:solidFill>
                  <a:srgbClr val="FF0000"/>
                </a:solidFill>
              </a:rPr>
              <a:t>it’s </a:t>
            </a:r>
            <a:r>
              <a:rPr lang="en-US" sz="3200" dirty="0">
                <a:solidFill>
                  <a:srgbClr val="FF0000"/>
                </a:solidFill>
              </a:rPr>
              <a:t>time for </a:t>
            </a:r>
            <a:r>
              <a:rPr lang="en-US" sz="3200" dirty="0" smtClean="0">
                <a:solidFill>
                  <a:srgbClr val="FF0000"/>
                </a:solidFill>
              </a:rPr>
              <a:t>lunch, </a:t>
            </a:r>
            <a:r>
              <a:rPr lang="en-US" sz="3200" dirty="0">
                <a:solidFill>
                  <a:srgbClr val="FF0000"/>
                </a:solidFill>
              </a:rPr>
              <a:t>take care of the </a:t>
            </a:r>
            <a:r>
              <a:rPr lang="en-US" sz="3200" dirty="0" smtClean="0">
                <a:solidFill>
                  <a:srgbClr val="FF0000"/>
                </a:solidFill>
              </a:rPr>
              <a:t>recently sent </a:t>
            </a:r>
            <a:r>
              <a:rPr lang="en-US" sz="3200" dirty="0">
                <a:solidFill>
                  <a:srgbClr val="FF0000"/>
                </a:solidFill>
              </a:rPr>
              <a:t>emails</a:t>
            </a:r>
            <a:r>
              <a:rPr lang="en-US" sz="3200" dirty="0" smtClean="0">
                <a:solidFill>
                  <a:srgbClr val="FF0000"/>
                </a:solidFill>
              </a:rPr>
              <a:t>.</a:t>
            </a:r>
          </a:p>
          <a:p>
            <a:pPr lvl="0"/>
            <a:endParaRPr lang="en-US" sz="2800" dirty="0" smtClean="0">
              <a:solidFill>
                <a:srgbClr val="FF0000"/>
              </a:solidFill>
            </a:endParaRPr>
          </a:p>
          <a:p>
            <a:pPr marL="114300" lvl="0" indent="0">
              <a:buNone/>
            </a:pPr>
            <a:endParaRPr lang="en-US" sz="2800" dirty="0">
              <a:solidFill>
                <a:srgbClr val="FF0000"/>
              </a:solidFill>
            </a:endParaRPr>
          </a:p>
          <a:p>
            <a:pPr marL="114300" indent="0">
              <a:buNone/>
            </a:pPr>
            <a:endParaRPr lang="en-GB" sz="2800" dirty="0"/>
          </a:p>
          <a:p>
            <a:pPr marL="114300" indent="0">
              <a:buNone/>
            </a:pPr>
            <a:endParaRPr lang="en-GB" sz="2800" b="1" dirty="0">
              <a:solidFill>
                <a:srgbClr val="FF0000"/>
              </a:solidFill>
            </a:endParaRPr>
          </a:p>
        </p:txBody>
      </p:sp>
    </p:spTree>
    <p:extLst>
      <p:ext uri="{BB962C8B-B14F-4D97-AF65-F5344CB8AC3E}">
        <p14:creationId xmlns:p14="http://schemas.microsoft.com/office/powerpoint/2010/main" val="12077852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620000" cy="1143000"/>
          </a:xfrm>
        </p:spPr>
        <p:txBody>
          <a:bodyPr/>
          <a:lstStyle/>
          <a:p>
            <a:r>
              <a:rPr lang="en-US" dirty="0" smtClean="0">
                <a:solidFill>
                  <a:schemeClr val="accent3"/>
                </a:solidFill>
                <a:effectLst>
                  <a:outerShdw blurRad="38100" dist="38100" dir="2700000" algn="tl">
                    <a:srgbClr val="000000">
                      <a:alpha val="43137"/>
                    </a:srgbClr>
                  </a:outerShdw>
                </a:effectLst>
              </a:rPr>
              <a:t>Punctuation Quiz</a:t>
            </a:r>
            <a:endParaRPr lang="en-GB"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114300" indent="0">
              <a:buNone/>
            </a:pPr>
            <a:r>
              <a:rPr lang="en-US" sz="3200" i="1" dirty="0"/>
              <a:t>Punctuate this:</a:t>
            </a:r>
          </a:p>
          <a:p>
            <a:pPr marL="114300" indent="0">
              <a:buNone/>
            </a:pPr>
            <a:r>
              <a:rPr lang="en-US" sz="3200" dirty="0" smtClean="0"/>
              <a:t>The </a:t>
            </a:r>
            <a:r>
              <a:rPr lang="en-US" sz="3200" dirty="0"/>
              <a:t>buildings interior was remodeled however the façade </a:t>
            </a:r>
            <a:r>
              <a:rPr lang="en-US" sz="3200" dirty="0" err="1"/>
              <a:t>wasnt</a:t>
            </a:r>
            <a:r>
              <a:rPr lang="en-US" sz="3200" dirty="0"/>
              <a:t> changed.</a:t>
            </a:r>
          </a:p>
          <a:p>
            <a:endParaRPr lang="en-GB" sz="2800" dirty="0"/>
          </a:p>
          <a:p>
            <a:pPr marL="114300" indent="0">
              <a:buNone/>
            </a:pPr>
            <a:endParaRPr lang="en-GB" sz="2800" b="1" dirty="0">
              <a:solidFill>
                <a:srgbClr val="FF0000"/>
              </a:solidFill>
            </a:endParaRPr>
          </a:p>
        </p:txBody>
      </p:sp>
      <p:pic>
        <p:nvPicPr>
          <p:cNvPr id="4" name="Picture 3" descr="C:\Users\barbara mcnicho\AppData\Local\Microsoft\Windows\Temporary Internet Files\Content.IE5\J8T1HLBR\punctua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1828800" cy="1780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8995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effectLst>
                  <a:outerShdw blurRad="38100" dist="38100" dir="2700000" algn="tl">
                    <a:srgbClr val="000000">
                      <a:alpha val="43137"/>
                    </a:srgbClr>
                  </a:outerShdw>
                </a:effectLst>
              </a:rPr>
              <a:t>Punctuation Quiz</a:t>
            </a:r>
            <a:endParaRPr lang="en-GB"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114300" indent="0">
              <a:buNone/>
            </a:pPr>
            <a:r>
              <a:rPr lang="en-US" sz="3200" i="1" dirty="0"/>
              <a:t>Answer:</a:t>
            </a:r>
          </a:p>
          <a:p>
            <a:pPr marL="114300" indent="0">
              <a:buNone/>
            </a:pPr>
            <a:r>
              <a:rPr lang="en-US" sz="3200" dirty="0">
                <a:solidFill>
                  <a:srgbClr val="FF0000"/>
                </a:solidFill>
              </a:rPr>
              <a:t>The building’s interior was remodeled; however, the façade wasn’t changed.</a:t>
            </a:r>
          </a:p>
          <a:p>
            <a:endParaRPr lang="en-GB" sz="2800" dirty="0">
              <a:solidFill>
                <a:srgbClr val="FF0000"/>
              </a:solidFill>
            </a:endParaRPr>
          </a:p>
          <a:p>
            <a:pPr marL="114300" indent="0">
              <a:buNone/>
            </a:pPr>
            <a:endParaRPr lang="en-GB" sz="2800" dirty="0"/>
          </a:p>
          <a:p>
            <a:pPr marL="114300" indent="0">
              <a:buNone/>
            </a:pPr>
            <a:endParaRPr lang="en-GB" sz="2800" b="1" dirty="0">
              <a:solidFill>
                <a:srgbClr val="FF0000"/>
              </a:solidFill>
            </a:endParaRPr>
          </a:p>
        </p:txBody>
      </p:sp>
    </p:spTree>
    <p:extLst>
      <p:ext uri="{BB962C8B-B14F-4D97-AF65-F5344CB8AC3E}">
        <p14:creationId xmlns:p14="http://schemas.microsoft.com/office/powerpoint/2010/main" val="1288708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effectLst>
                  <a:outerShdw blurRad="38100" dist="38100" dir="2700000" algn="tl">
                    <a:srgbClr val="000000">
                      <a:alpha val="43137"/>
                    </a:srgbClr>
                  </a:outerShdw>
                </a:effectLst>
              </a:rPr>
              <a:t>Proofread with Fresh Eyes</a:t>
            </a:r>
            <a:endParaRPr lang="en-GB"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lvl="0"/>
            <a:r>
              <a:rPr lang="en-US" sz="3200" dirty="0"/>
              <a:t>Reread what you wrote at least </a:t>
            </a:r>
            <a:r>
              <a:rPr lang="en-US" sz="3200" dirty="0">
                <a:solidFill>
                  <a:srgbClr val="FF0000"/>
                </a:solidFill>
              </a:rPr>
              <a:t>t</a:t>
            </a:r>
            <a:r>
              <a:rPr lang="en-US" sz="3200" dirty="0" smtClean="0"/>
              <a:t>_____ </a:t>
            </a:r>
            <a:r>
              <a:rPr lang="en-US" sz="3200" dirty="0"/>
              <a:t>times.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3757" y="3429000"/>
            <a:ext cx="3341898" cy="231457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19355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effectLst>
                  <a:outerShdw blurRad="38100" dist="38100" dir="2700000" algn="tl">
                    <a:srgbClr val="000000">
                      <a:alpha val="43137"/>
                    </a:srgbClr>
                  </a:outerShdw>
                </a:effectLst>
              </a:rPr>
              <a:t>Proofread with Fresh Eyes</a:t>
            </a:r>
            <a:endParaRPr lang="en-GB"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lvl="0"/>
            <a:r>
              <a:rPr lang="en-US" sz="3200" dirty="0"/>
              <a:t>Reread what you wrote </a:t>
            </a:r>
            <a:r>
              <a:rPr lang="en-US" sz="3200" dirty="0" smtClean="0">
                <a:solidFill>
                  <a:srgbClr val="FF0000"/>
                </a:solidFill>
              </a:rPr>
              <a:t>three</a:t>
            </a:r>
            <a:r>
              <a:rPr lang="en-US" sz="3200" dirty="0" smtClean="0"/>
              <a:t> </a:t>
            </a:r>
            <a:r>
              <a:rPr lang="en-US" sz="3200" dirty="0"/>
              <a:t>times</a:t>
            </a:r>
            <a:r>
              <a:rPr lang="en-US" sz="3200" dirty="0" smtClean="0"/>
              <a:t>.</a:t>
            </a:r>
          </a:p>
          <a:p>
            <a:pPr lvl="0"/>
            <a:r>
              <a:rPr lang="en-US" sz="3200" dirty="0" smtClean="0">
                <a:solidFill>
                  <a:srgbClr val="FF0000"/>
                </a:solidFill>
              </a:rPr>
              <a:t>Ten</a:t>
            </a:r>
            <a:r>
              <a:rPr lang="en-US" sz="3200" dirty="0" smtClean="0"/>
              <a:t> or </a:t>
            </a:r>
            <a:r>
              <a:rPr lang="en-US" sz="3200" dirty="0" smtClean="0">
                <a:solidFill>
                  <a:srgbClr val="FF0000"/>
                </a:solidFill>
              </a:rPr>
              <a:t>twenty</a:t>
            </a:r>
            <a:r>
              <a:rPr lang="en-US" sz="3200" dirty="0" smtClean="0"/>
              <a:t> is great, too. </a:t>
            </a:r>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3757" y="3429000"/>
            <a:ext cx="3341898" cy="231457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750155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effectLst>
                  <a:outerShdw blurRad="38100" dist="38100" dir="2700000" algn="tl">
                    <a:srgbClr val="000000">
                      <a:alpha val="43137"/>
                    </a:srgbClr>
                  </a:outerShdw>
                </a:effectLst>
              </a:rPr>
              <a:t>Whack Extraneous Phrases</a:t>
            </a:r>
            <a:endParaRPr lang="en-GB" dirty="0">
              <a:solidFill>
                <a:schemeClr val="accent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0" y="1752600"/>
            <a:ext cx="7620000" cy="4495800"/>
          </a:xfrm>
        </p:spPr>
        <p:txBody>
          <a:bodyPr>
            <a:normAutofit/>
          </a:bodyPr>
          <a:lstStyle/>
          <a:p>
            <a:pPr>
              <a:lnSpc>
                <a:spcPct val="150000"/>
              </a:lnSpc>
              <a:spcBef>
                <a:spcPts val="600"/>
              </a:spcBef>
            </a:pPr>
            <a:r>
              <a:rPr lang="en-US" sz="3200" dirty="0" smtClean="0"/>
              <a:t>It’s all about, the fact of the matter is</a:t>
            </a:r>
          </a:p>
          <a:p>
            <a:pPr>
              <a:lnSpc>
                <a:spcPct val="150000"/>
              </a:lnSpc>
              <a:spcBef>
                <a:spcPts val="600"/>
              </a:spcBef>
            </a:pPr>
            <a:r>
              <a:rPr lang="en-US" sz="3200" dirty="0" smtClean="0"/>
              <a:t>Is intended to, is designed to, is meant to</a:t>
            </a:r>
          </a:p>
          <a:p>
            <a:pPr>
              <a:lnSpc>
                <a:spcPct val="150000"/>
              </a:lnSpc>
              <a:spcBef>
                <a:spcPts val="600"/>
              </a:spcBef>
            </a:pPr>
            <a:r>
              <a:rPr lang="en-US" sz="3200" dirty="0" smtClean="0"/>
              <a:t>There is, there will be</a:t>
            </a:r>
          </a:p>
          <a:p>
            <a:pPr>
              <a:lnSpc>
                <a:spcPct val="150000"/>
              </a:lnSpc>
              <a:spcBef>
                <a:spcPts val="600"/>
              </a:spcBef>
            </a:pPr>
            <a:r>
              <a:rPr lang="en-US" dirty="0" smtClean="0"/>
              <a:t>Is going to</a:t>
            </a:r>
          </a:p>
          <a:p>
            <a:pPr>
              <a:lnSpc>
                <a:spcPct val="150000"/>
              </a:lnSpc>
              <a:spcBef>
                <a:spcPts val="600"/>
              </a:spcBef>
            </a:pPr>
            <a:r>
              <a:rPr lang="en-US" sz="3200" dirty="0" smtClean="0"/>
              <a:t>In regard to</a:t>
            </a:r>
          </a:p>
        </p:txBody>
      </p:sp>
    </p:spTree>
    <p:extLst>
      <p:ext uri="{BB962C8B-B14F-4D97-AF65-F5344CB8AC3E}">
        <p14:creationId xmlns:p14="http://schemas.microsoft.com/office/powerpoint/2010/main" val="12388270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effectLst>
                  <a:outerShdw blurRad="38100" dist="38100" dir="2700000" algn="tl">
                    <a:srgbClr val="000000">
                      <a:alpha val="43137"/>
                    </a:srgbClr>
                  </a:outerShdw>
                </a:effectLst>
              </a:rPr>
              <a:t>Proofread with Fresh Eyes</a:t>
            </a:r>
            <a:endParaRPr lang="en-GB"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lvl="0"/>
            <a:r>
              <a:rPr lang="en-US" sz="3200" dirty="0" smtClean="0"/>
              <a:t>Have at least </a:t>
            </a:r>
            <a:r>
              <a:rPr lang="en-US" sz="3200" dirty="0" smtClean="0">
                <a:solidFill>
                  <a:srgbClr val="FF0000"/>
                </a:solidFill>
              </a:rPr>
              <a:t>t</a:t>
            </a:r>
            <a:r>
              <a:rPr lang="en-US" sz="3200" dirty="0" smtClean="0"/>
              <a:t>____ other people read it.</a:t>
            </a:r>
          </a:p>
          <a:p>
            <a:pPr marL="114300" lvl="0" indent="0">
              <a:buNone/>
            </a:pPr>
            <a:endParaRPr lang="en-GB" sz="2800" dirty="0" smtClean="0"/>
          </a:p>
        </p:txBody>
      </p:sp>
      <p:pic>
        <p:nvPicPr>
          <p:cNvPr id="5122" name="Picture 2" descr="P:\BarbaraMcNichol\2014\PPT\couple-reading-boo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857500"/>
            <a:ext cx="4457700" cy="28575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7700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effectLst>
                  <a:outerShdw blurRad="38100" dist="38100" dir="2700000" algn="tl">
                    <a:srgbClr val="000000">
                      <a:alpha val="43137"/>
                    </a:srgbClr>
                  </a:outerShdw>
                </a:effectLst>
              </a:rPr>
              <a:t>Proofread with Fresh Eyes</a:t>
            </a:r>
            <a:endParaRPr lang="en-GB"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lvl="0"/>
            <a:r>
              <a:rPr lang="en-US" sz="3200" dirty="0" smtClean="0"/>
              <a:t>Have at least </a:t>
            </a:r>
            <a:r>
              <a:rPr lang="en-US" sz="3200" dirty="0" smtClean="0">
                <a:solidFill>
                  <a:srgbClr val="FF0000"/>
                </a:solidFill>
              </a:rPr>
              <a:t>two</a:t>
            </a:r>
            <a:r>
              <a:rPr lang="en-US" sz="3200" dirty="0" smtClean="0"/>
              <a:t> other people read it.</a:t>
            </a:r>
          </a:p>
          <a:p>
            <a:pPr lvl="0"/>
            <a:r>
              <a:rPr lang="en-US" sz="3200" dirty="0" smtClean="0"/>
              <a:t>Or </a:t>
            </a:r>
            <a:r>
              <a:rPr lang="en-US" sz="3200" dirty="0" smtClean="0">
                <a:solidFill>
                  <a:srgbClr val="FF0000"/>
                </a:solidFill>
              </a:rPr>
              <a:t>three</a:t>
            </a:r>
            <a:r>
              <a:rPr lang="en-US" sz="3200" dirty="0" smtClean="0"/>
              <a:t> or more.</a:t>
            </a:r>
            <a:endParaRPr lang="en-GB" sz="3200" dirty="0" smtClean="0"/>
          </a:p>
        </p:txBody>
      </p:sp>
      <p:pic>
        <p:nvPicPr>
          <p:cNvPr id="5" name="Picture 2" descr="P:\BarbaraMcNichol\2014\PPT\couple-reading-boo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895600"/>
            <a:ext cx="4160520" cy="2667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85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effectLst>
                  <a:outerShdw blurRad="38100" dist="38100" dir="2700000" algn="tl">
                    <a:srgbClr val="000000">
                      <a:alpha val="43137"/>
                    </a:srgbClr>
                  </a:outerShdw>
                </a:effectLst>
              </a:rPr>
              <a:t>Proofread with Fresh Eyes</a:t>
            </a:r>
            <a:endParaRPr lang="en-GB"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lvl="0"/>
            <a:r>
              <a:rPr lang="en-US" sz="3200" dirty="0" smtClean="0"/>
              <a:t>Reread ONLY after you have let it sit for </a:t>
            </a:r>
            <a:r>
              <a:rPr lang="en-US" sz="3200" dirty="0" smtClean="0">
                <a:solidFill>
                  <a:srgbClr val="FF0000"/>
                </a:solidFill>
              </a:rPr>
              <a:t>t</a:t>
            </a:r>
            <a:r>
              <a:rPr lang="en-US" sz="3200" dirty="0" smtClean="0"/>
              <a:t>_____ to </a:t>
            </a:r>
            <a:r>
              <a:rPr lang="en-US" sz="3200" dirty="0" smtClean="0">
                <a:solidFill>
                  <a:srgbClr val="FF0000"/>
                </a:solidFill>
              </a:rPr>
              <a:t>t</a:t>
            </a:r>
            <a:r>
              <a:rPr lang="en-US" sz="3200" dirty="0" smtClean="0"/>
              <a:t>_______ minutes.</a:t>
            </a:r>
          </a:p>
          <a:p>
            <a:pPr lvl="0"/>
            <a:endParaRPr lang="en-US" sz="2800" dirty="0"/>
          </a:p>
          <a:p>
            <a:pPr lvl="0"/>
            <a:endParaRPr lang="en-GB" sz="2800" dirty="0" smtClean="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5640" t="6826"/>
          <a:stretch/>
        </p:blipFill>
        <p:spPr>
          <a:xfrm>
            <a:off x="4724400" y="2971800"/>
            <a:ext cx="3791906" cy="279554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360816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effectLst>
                  <a:outerShdw blurRad="38100" dist="38100" dir="2700000" algn="tl">
                    <a:srgbClr val="000000">
                      <a:alpha val="43137"/>
                    </a:srgbClr>
                  </a:outerShdw>
                </a:effectLst>
              </a:rPr>
              <a:t>Proofread with Fresh Eyes</a:t>
            </a:r>
            <a:endParaRPr lang="en-GB"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lvl="0"/>
            <a:r>
              <a:rPr lang="en-US" sz="3200" dirty="0" smtClean="0"/>
              <a:t>Reread </a:t>
            </a:r>
            <a:r>
              <a:rPr lang="en-US" sz="3200" dirty="0"/>
              <a:t>ONLY after you have let it sit for </a:t>
            </a:r>
            <a:r>
              <a:rPr lang="en-US" sz="3200" dirty="0" smtClean="0">
                <a:solidFill>
                  <a:srgbClr val="FF0000"/>
                </a:solidFill>
              </a:rPr>
              <a:t>ten</a:t>
            </a:r>
            <a:r>
              <a:rPr lang="en-US" sz="3200" dirty="0" smtClean="0"/>
              <a:t> to </a:t>
            </a:r>
            <a:r>
              <a:rPr lang="en-US" sz="3200" dirty="0" smtClean="0">
                <a:solidFill>
                  <a:srgbClr val="FF0000"/>
                </a:solidFill>
              </a:rPr>
              <a:t>twenty</a:t>
            </a:r>
            <a:r>
              <a:rPr lang="en-US" sz="3200" dirty="0" smtClean="0"/>
              <a:t> </a:t>
            </a:r>
            <a:r>
              <a:rPr lang="en-US" sz="3200" dirty="0"/>
              <a:t>minutes</a:t>
            </a:r>
            <a:r>
              <a:rPr lang="en-US" sz="3200" dirty="0" smtClean="0"/>
              <a:t>.</a:t>
            </a:r>
            <a:endParaRPr lang="en-GB" sz="32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640" t="6826"/>
          <a:stretch/>
        </p:blipFill>
        <p:spPr>
          <a:xfrm>
            <a:off x="4882242" y="3020786"/>
            <a:ext cx="3728357" cy="274869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14871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0401"/>
          <a:stretch/>
        </p:blipFill>
        <p:spPr>
          <a:xfrm>
            <a:off x="4063674" y="2057400"/>
            <a:ext cx="3099125" cy="3276600"/>
          </a:xfrm>
          <a:prstGeom prst="rect">
            <a:avLst/>
          </a:prstGeom>
        </p:spPr>
      </p:pic>
      <p:sp>
        <p:nvSpPr>
          <p:cNvPr id="2" name="Title 1"/>
          <p:cNvSpPr>
            <a:spLocks noGrp="1"/>
          </p:cNvSpPr>
          <p:nvPr>
            <p:ph type="title"/>
          </p:nvPr>
        </p:nvSpPr>
        <p:spPr/>
        <p:txBody>
          <a:bodyPr>
            <a:normAutofit/>
          </a:bodyPr>
          <a:lstStyle/>
          <a:p>
            <a:r>
              <a:rPr lang="en-US" dirty="0" smtClean="0">
                <a:solidFill>
                  <a:schemeClr val="accent3"/>
                </a:solidFill>
                <a:effectLst>
                  <a:outerShdw blurRad="38100" dist="38100" dir="2700000" algn="tl">
                    <a:srgbClr val="000000">
                      <a:alpha val="43137"/>
                    </a:srgbClr>
                  </a:outerShdw>
                </a:effectLst>
              </a:rPr>
              <a:t>Match </a:t>
            </a:r>
            <a:r>
              <a:rPr lang="en-US" dirty="0">
                <a:solidFill>
                  <a:schemeClr val="accent3"/>
                </a:solidFill>
                <a:effectLst>
                  <a:outerShdw blurRad="38100" dist="38100" dir="2700000" algn="tl">
                    <a:srgbClr val="000000">
                      <a:alpha val="43137"/>
                    </a:srgbClr>
                  </a:outerShdw>
                </a:effectLst>
              </a:rPr>
              <a:t>the Word to the Meaning</a:t>
            </a:r>
          </a:p>
        </p:txBody>
      </p:sp>
    </p:spTree>
    <p:extLst>
      <p:ext uri="{BB962C8B-B14F-4D97-AF65-F5344CB8AC3E}">
        <p14:creationId xmlns:p14="http://schemas.microsoft.com/office/powerpoint/2010/main" val="41105737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effectLst>
                  <a:outerShdw blurRad="38100" dist="38100" dir="2700000" algn="tl">
                    <a:srgbClr val="000000">
                      <a:alpha val="43137"/>
                    </a:srgbClr>
                  </a:outerShdw>
                </a:effectLst>
              </a:rPr>
              <a:t>Word Tripper</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752600"/>
            <a:ext cx="3657600" cy="4590288"/>
          </a:xfrm>
        </p:spPr>
        <p:txBody>
          <a:bodyPr>
            <a:noAutofit/>
          </a:bodyPr>
          <a:lstStyle/>
          <a:p>
            <a:pPr marL="114300" indent="0">
              <a:buNone/>
            </a:pPr>
            <a:r>
              <a:rPr lang="en-US" sz="2400" b="1" dirty="0"/>
              <a:t>Advice, advise</a:t>
            </a:r>
            <a:r>
              <a:rPr lang="en-US" sz="2400" dirty="0"/>
              <a:t> </a:t>
            </a:r>
            <a:r>
              <a:rPr lang="en-US" sz="2400" b="1" dirty="0"/>
              <a:t>–</a:t>
            </a:r>
            <a:r>
              <a:rPr lang="en-US" sz="2400" dirty="0"/>
              <a:t> “Advice” is a noun; “advise” is a verb. “The </a:t>
            </a:r>
            <a:r>
              <a:rPr lang="en-US" sz="2400" i="1" dirty="0"/>
              <a:t>advice</a:t>
            </a:r>
            <a:r>
              <a:rPr lang="en-US" sz="2400" dirty="0"/>
              <a:t> you receive is only as good as the people who </a:t>
            </a:r>
            <a:r>
              <a:rPr lang="en-US" sz="2400" i="1" dirty="0"/>
              <a:t>advise</a:t>
            </a:r>
            <a:r>
              <a:rPr lang="en-US" sz="2400" dirty="0"/>
              <a:t> you</a:t>
            </a:r>
            <a:r>
              <a:rPr lang="en-US" sz="2400" dirty="0" smtClean="0"/>
              <a:t>.”</a:t>
            </a:r>
            <a:endParaRPr lang="en-US" sz="2400" dirty="0"/>
          </a:p>
        </p:txBody>
      </p:sp>
      <p:sp>
        <p:nvSpPr>
          <p:cNvPr id="4" name="Content Placeholder 3"/>
          <p:cNvSpPr>
            <a:spLocks noGrp="1"/>
          </p:cNvSpPr>
          <p:nvPr>
            <p:ph sz="half" idx="2"/>
          </p:nvPr>
        </p:nvSpPr>
        <p:spPr>
          <a:xfrm>
            <a:off x="4419600" y="1752600"/>
            <a:ext cx="3657600" cy="4590288"/>
          </a:xfrm>
        </p:spPr>
        <p:txBody>
          <a:bodyPr>
            <a:normAutofit/>
          </a:bodyPr>
          <a:lstStyle/>
          <a:p>
            <a:pPr marL="114300" indent="0">
              <a:buNone/>
            </a:pPr>
            <a:r>
              <a:rPr lang="en-US" sz="2400" dirty="0"/>
              <a:t>To remember the difference, think of the word “ice,” which is a thing (a noun) and not an action (a verb). </a:t>
            </a:r>
          </a:p>
          <a:p>
            <a:pPr marL="0" indent="0">
              <a:buNone/>
            </a:pPr>
            <a:endParaRPr lang="en-US" dirty="0" smtClean="0"/>
          </a:p>
        </p:txBody>
      </p:sp>
    </p:spTree>
    <p:extLst>
      <p:ext uri="{BB962C8B-B14F-4D97-AF65-F5344CB8AC3E}">
        <p14:creationId xmlns:p14="http://schemas.microsoft.com/office/powerpoint/2010/main" val="19840315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effectLst>
                  <a:outerShdw blurRad="38100" dist="38100" dir="2700000" algn="tl">
                    <a:srgbClr val="000000">
                      <a:alpha val="43137"/>
                    </a:srgbClr>
                  </a:outerShdw>
                </a:effectLst>
              </a:rPr>
              <a:t>Word Tripper</a:t>
            </a:r>
            <a:endParaRPr lang="en-GB" b="1" dirty="0">
              <a:solidFill>
                <a:schemeClr val="accent4">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828800"/>
            <a:ext cx="3657600" cy="4590288"/>
          </a:xfrm>
        </p:spPr>
        <p:txBody>
          <a:bodyPr>
            <a:normAutofit/>
          </a:bodyPr>
          <a:lstStyle/>
          <a:p>
            <a:pPr marL="114300" indent="0">
              <a:buNone/>
            </a:pPr>
            <a:r>
              <a:rPr lang="en-US" sz="2400" b="1" dirty="0"/>
              <a:t>Number, amount</a:t>
            </a:r>
            <a:r>
              <a:rPr lang="en-US" sz="2400" dirty="0"/>
              <a:t> – You’ve likely</a:t>
            </a:r>
            <a:r>
              <a:rPr lang="en-US" sz="2400" b="1" dirty="0"/>
              <a:t> </a:t>
            </a:r>
            <a:r>
              <a:rPr lang="en-US" sz="2400" dirty="0"/>
              <a:t>heard people say, “Consider the </a:t>
            </a:r>
            <a:r>
              <a:rPr lang="en-US" sz="2400" i="1" dirty="0"/>
              <a:t>amount</a:t>
            </a:r>
            <a:r>
              <a:rPr lang="en-US" sz="2400" dirty="0"/>
              <a:t> </a:t>
            </a:r>
            <a:r>
              <a:rPr lang="en-US" sz="2400" dirty="0" smtClean="0"/>
              <a:t>of </a:t>
            </a:r>
            <a:r>
              <a:rPr lang="en-US" sz="2400" dirty="0"/>
              <a:t>stores or the </a:t>
            </a:r>
            <a:r>
              <a:rPr lang="en-US" sz="2400" i="1" dirty="0"/>
              <a:t>amount</a:t>
            </a:r>
            <a:r>
              <a:rPr lang="en-US" sz="2400" dirty="0"/>
              <a:t> of muffins, etc.” In these phrases, the word “number” should be used instead of “amount.” </a:t>
            </a:r>
            <a:r>
              <a:rPr lang="en-US" sz="2300" dirty="0"/>
              <a:t> </a:t>
            </a:r>
            <a:endParaRPr lang="en-GB" sz="2300" dirty="0"/>
          </a:p>
        </p:txBody>
      </p:sp>
      <p:sp>
        <p:nvSpPr>
          <p:cNvPr id="4" name="Content Placeholder 3"/>
          <p:cNvSpPr>
            <a:spLocks noGrp="1"/>
          </p:cNvSpPr>
          <p:nvPr>
            <p:ph sz="half" idx="2"/>
          </p:nvPr>
        </p:nvSpPr>
        <p:spPr>
          <a:xfrm>
            <a:off x="4419600" y="1828800"/>
            <a:ext cx="3657600" cy="4590288"/>
          </a:xfrm>
        </p:spPr>
        <p:txBody>
          <a:bodyPr>
            <a:noAutofit/>
          </a:bodyPr>
          <a:lstStyle/>
          <a:p>
            <a:pPr marL="0" indent="0">
              <a:buNone/>
            </a:pPr>
            <a:r>
              <a:rPr lang="en-US" sz="2300" dirty="0"/>
              <a:t> </a:t>
            </a:r>
            <a:r>
              <a:rPr lang="en-US" sz="2400" dirty="0"/>
              <a:t>Hint: If you can quantify or count the objects, use “number,” not “amount.” Therefore, the correct phrases are “Consider the </a:t>
            </a:r>
            <a:r>
              <a:rPr lang="en-US" sz="2400" i="1" dirty="0"/>
              <a:t>number</a:t>
            </a:r>
            <a:r>
              <a:rPr lang="en-US" sz="2400" dirty="0"/>
              <a:t> of stores, the </a:t>
            </a:r>
            <a:r>
              <a:rPr lang="en-US" sz="2400" i="1" dirty="0"/>
              <a:t>number</a:t>
            </a:r>
            <a:r>
              <a:rPr lang="en-US" sz="2400" dirty="0"/>
              <a:t> of muffins, etc.”</a:t>
            </a:r>
          </a:p>
          <a:p>
            <a:pPr marL="0" indent="0">
              <a:buNone/>
            </a:pPr>
            <a:endParaRPr lang="en-GB" sz="2300" dirty="0"/>
          </a:p>
          <a:p>
            <a:pPr marL="0" indent="0">
              <a:buNone/>
            </a:pPr>
            <a:r>
              <a:rPr lang="en-US" sz="1800" b="1" dirty="0" smtClean="0"/>
              <a:t> </a:t>
            </a:r>
            <a:endParaRPr lang="en-GB" sz="1800" dirty="0" smtClean="0"/>
          </a:p>
        </p:txBody>
      </p:sp>
    </p:spTree>
    <p:extLst>
      <p:ext uri="{BB962C8B-B14F-4D97-AF65-F5344CB8AC3E}">
        <p14:creationId xmlns:p14="http://schemas.microsoft.com/office/powerpoint/2010/main" val="18762656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effectLst>
                  <a:outerShdw blurRad="38100" dist="38100" dir="2700000" algn="tl">
                    <a:srgbClr val="000000">
                      <a:alpha val="43137"/>
                    </a:srgbClr>
                  </a:outerShdw>
                </a:effectLst>
              </a:rPr>
              <a:t>Word Tripper</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752600"/>
            <a:ext cx="3657600" cy="4590288"/>
          </a:xfrm>
        </p:spPr>
        <p:txBody>
          <a:bodyPr>
            <a:noAutofit/>
          </a:bodyPr>
          <a:lstStyle/>
          <a:p>
            <a:pPr marL="0" indent="0">
              <a:buNone/>
            </a:pPr>
            <a:r>
              <a:rPr lang="en-US" sz="2300" b="1" dirty="0"/>
              <a:t>That, which – </a:t>
            </a:r>
            <a:r>
              <a:rPr lang="en-US" sz="2300" dirty="0"/>
              <a:t>Use “that” when the phrase that follows is essential to the meaning of the sentence. </a:t>
            </a:r>
            <a:endParaRPr lang="en-US" sz="2300" dirty="0" smtClean="0"/>
          </a:p>
          <a:p>
            <a:pPr marL="0" indent="0">
              <a:buNone/>
            </a:pPr>
            <a:r>
              <a:rPr lang="en-US" sz="2300" dirty="0" smtClean="0"/>
              <a:t>“</a:t>
            </a:r>
            <a:r>
              <a:rPr lang="en-US" sz="2300" dirty="0"/>
              <a:t>We provide guides </a:t>
            </a:r>
            <a:r>
              <a:rPr lang="en-US" sz="2300" i="1" dirty="0"/>
              <a:t>that</a:t>
            </a:r>
            <a:r>
              <a:rPr lang="en-US" sz="2300" dirty="0"/>
              <a:t> serve as an alternative to our programs</a:t>
            </a:r>
            <a:r>
              <a:rPr lang="en-US" sz="2300" dirty="0" smtClean="0"/>
              <a:t>.”</a:t>
            </a:r>
            <a:endParaRPr lang="en-GB" sz="2300" dirty="0"/>
          </a:p>
        </p:txBody>
      </p:sp>
      <p:sp>
        <p:nvSpPr>
          <p:cNvPr id="4" name="Content Placeholder 3"/>
          <p:cNvSpPr>
            <a:spLocks noGrp="1"/>
          </p:cNvSpPr>
          <p:nvPr>
            <p:ph sz="half" idx="2"/>
          </p:nvPr>
        </p:nvSpPr>
        <p:spPr>
          <a:xfrm>
            <a:off x="4419600" y="1752600"/>
            <a:ext cx="3657600" cy="4590288"/>
          </a:xfrm>
        </p:spPr>
        <p:txBody>
          <a:bodyPr>
            <a:normAutofit/>
          </a:bodyPr>
          <a:lstStyle/>
          <a:p>
            <a:pPr marL="0" indent="0">
              <a:buNone/>
            </a:pPr>
            <a:r>
              <a:rPr lang="en-US" sz="2300" dirty="0"/>
              <a:t>Use “which” when the phrase gives information but isn’t critical to understanding the sentence. </a:t>
            </a:r>
            <a:endParaRPr lang="en-GB" sz="2300" dirty="0"/>
          </a:p>
          <a:p>
            <a:pPr marL="0" indent="0">
              <a:buNone/>
            </a:pPr>
            <a:r>
              <a:rPr lang="en-US" sz="2300" dirty="0" smtClean="0"/>
              <a:t>“</a:t>
            </a:r>
            <a:r>
              <a:rPr lang="en-US" sz="2300" dirty="0"/>
              <a:t>The self-teaching guides, </a:t>
            </a:r>
            <a:r>
              <a:rPr lang="en-US" sz="2300" i="1" dirty="0"/>
              <a:t>which</a:t>
            </a:r>
            <a:r>
              <a:rPr lang="en-US" sz="2300" dirty="0"/>
              <a:t> complement services we offer, provide an alternative to our programs.” </a:t>
            </a:r>
            <a:endParaRPr lang="en-US" sz="2300"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6345631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effectLst>
                  <a:outerShdw blurRad="38100" dist="38100" dir="2700000" algn="tl">
                    <a:srgbClr val="000000">
                      <a:alpha val="43137"/>
                    </a:srgbClr>
                  </a:outerShdw>
                </a:effectLst>
              </a:rPr>
              <a:t>NEW! Word Tripper Tips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sz="3200" i="1" dirty="0" smtClean="0">
                <a:solidFill>
                  <a:schemeClr val="accent2"/>
                </a:solidFill>
              </a:rPr>
              <a:t>A subscription program </a:t>
            </a:r>
            <a:r>
              <a:rPr lang="en-US" sz="3200" i="1" dirty="0" smtClean="0">
                <a:solidFill>
                  <a:schemeClr val="accent2"/>
                </a:solidFill>
              </a:rPr>
              <a:t>from </a:t>
            </a:r>
            <a:r>
              <a:rPr lang="en-US" sz="3200" i="1" dirty="0" err="1" smtClean="0">
                <a:solidFill>
                  <a:schemeClr val="accent2"/>
                </a:solidFill>
              </a:rPr>
              <a:t>ODI</a:t>
            </a:r>
            <a:r>
              <a:rPr lang="en-US" sz="3200" i="1" dirty="0" smtClean="0">
                <a:solidFill>
                  <a:schemeClr val="accent2"/>
                </a:solidFill>
              </a:rPr>
              <a:t> for $99/year</a:t>
            </a:r>
            <a:endParaRPr lang="en-US" sz="3200" i="1" dirty="0" smtClean="0">
              <a:solidFill>
                <a:schemeClr val="accent2"/>
              </a:solidFill>
            </a:endParaRPr>
          </a:p>
          <a:p>
            <a:pPr marL="0" indent="0">
              <a:buNone/>
            </a:pPr>
            <a:endParaRPr lang="en-US" sz="3200" i="1" dirty="0" smtClean="0">
              <a:solidFill>
                <a:srgbClr val="FF0000"/>
              </a:solidFill>
            </a:endParaRPr>
          </a:p>
        </p:txBody>
      </p:sp>
      <p:pic>
        <p:nvPicPr>
          <p:cNvPr id="4" name="Picture 3" descr="Word Tripper TIPS Logo"/>
          <p:cNvPicPr/>
          <p:nvPr/>
        </p:nvPicPr>
        <p:blipFill>
          <a:blip r:embed="rId2">
            <a:extLst>
              <a:ext uri="{28A0092B-C50C-407E-A947-70E740481C1C}">
                <a14:useLocalDpi xmlns:a14="http://schemas.microsoft.com/office/drawing/2010/main" val="0"/>
              </a:ext>
            </a:extLst>
          </a:blip>
          <a:srcRect/>
          <a:stretch>
            <a:fillRect/>
          </a:stretch>
        </p:blipFill>
        <p:spPr bwMode="auto">
          <a:xfrm>
            <a:off x="2852670" y="2330003"/>
            <a:ext cx="4081530" cy="2938530"/>
          </a:xfrm>
          <a:prstGeom prst="rect">
            <a:avLst/>
          </a:prstGeom>
          <a:noFill/>
          <a:ln>
            <a:noFill/>
          </a:ln>
        </p:spPr>
      </p:pic>
    </p:spTree>
    <p:extLst>
      <p:ext uri="{BB962C8B-B14F-4D97-AF65-F5344CB8AC3E}">
        <p14:creationId xmlns:p14="http://schemas.microsoft.com/office/powerpoint/2010/main" val="41980388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effectLst>
                  <a:outerShdw blurRad="38100" dist="38100" dir="2700000" algn="tl">
                    <a:srgbClr val="000000">
                      <a:alpha val="43137"/>
                    </a:srgbClr>
                  </a:outerShdw>
                </a:effectLst>
              </a:rPr>
              <a:t>Word </a:t>
            </a:r>
            <a:r>
              <a:rPr lang="en-US" dirty="0" smtClean="0">
                <a:solidFill>
                  <a:schemeClr val="accent3"/>
                </a:solidFill>
                <a:effectLst>
                  <a:outerShdw blurRad="38100" dist="38100" dir="2700000" algn="tl">
                    <a:srgbClr val="000000">
                      <a:alpha val="43137"/>
                    </a:srgbClr>
                  </a:outerShdw>
                </a:effectLst>
              </a:rPr>
              <a:t>Tripper Tips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lvl="0"/>
            <a:r>
              <a:rPr lang="en-US" dirty="0" smtClean="0"/>
              <a:t>Keeps </a:t>
            </a:r>
            <a:r>
              <a:rPr lang="en-US" dirty="0"/>
              <a:t>you “in the know” </a:t>
            </a:r>
            <a:endParaRPr lang="en-US" dirty="0" smtClean="0"/>
          </a:p>
          <a:p>
            <a:pPr lvl="0"/>
            <a:r>
              <a:rPr lang="en-US" dirty="0" smtClean="0"/>
              <a:t>Builds your confidence </a:t>
            </a:r>
          </a:p>
          <a:p>
            <a:pPr lvl="0"/>
            <a:r>
              <a:rPr lang="en-US" dirty="0" smtClean="0"/>
              <a:t>Increases respect and self-assurance</a:t>
            </a:r>
            <a:endParaRPr lang="en-US" dirty="0"/>
          </a:p>
          <a:p>
            <a:pPr lvl="0"/>
            <a:r>
              <a:rPr lang="en-US" dirty="0"/>
              <a:t>Boosts your reputation for </a:t>
            </a:r>
            <a:r>
              <a:rPr lang="en-US" dirty="0" smtClean="0"/>
              <a:t>competence</a:t>
            </a:r>
          </a:p>
          <a:p>
            <a:r>
              <a:rPr lang="en-US" dirty="0"/>
              <a:t>Shines a light on what you didn't know you didn’t know. </a:t>
            </a:r>
            <a:r>
              <a:rPr lang="en-US" dirty="0">
                <a:sym typeface="Wingdings" panose="05000000000000000000" pitchFamily="2" charset="2"/>
              </a:rPr>
              <a:t></a:t>
            </a:r>
            <a:endParaRPr lang="en-US" dirty="0"/>
          </a:p>
          <a:p>
            <a:pPr marL="0" lvl="0" indent="0">
              <a:buNone/>
            </a:pPr>
            <a:endParaRPr lang="en-US" dirty="0"/>
          </a:p>
        </p:txBody>
      </p:sp>
    </p:spTree>
    <p:extLst>
      <p:ext uri="{BB962C8B-B14F-4D97-AF65-F5344CB8AC3E}">
        <p14:creationId xmlns:p14="http://schemas.microsoft.com/office/powerpoint/2010/main" val="550971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effectLst>
                  <a:outerShdw blurRad="38100" dist="38100" dir="2700000" algn="tl">
                    <a:srgbClr val="000000">
                      <a:alpha val="43137"/>
                    </a:srgbClr>
                  </a:outerShdw>
                </a:effectLst>
              </a:rPr>
              <a:t>My </a:t>
            </a:r>
            <a:r>
              <a:rPr lang="en-US" dirty="0">
                <a:solidFill>
                  <a:schemeClr val="accent3"/>
                </a:solidFill>
                <a:effectLst>
                  <a:outerShdw blurRad="38100" dist="38100" dir="2700000" algn="tl">
                    <a:srgbClr val="000000">
                      <a:alpha val="43137"/>
                    </a:srgbClr>
                  </a:outerShdw>
                </a:effectLst>
              </a:rPr>
              <a:t>All-time Favorite</a:t>
            </a:r>
            <a:endParaRPr lang="en-GB" dirty="0">
              <a:solidFill>
                <a:schemeClr val="accent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0" y="1905000"/>
            <a:ext cx="7620000" cy="4343400"/>
          </a:xfrm>
        </p:spPr>
        <p:txBody>
          <a:bodyPr>
            <a:normAutofit/>
          </a:bodyPr>
          <a:lstStyle/>
          <a:p>
            <a:pPr>
              <a:lnSpc>
                <a:spcPct val="150000"/>
              </a:lnSpc>
            </a:pPr>
            <a:r>
              <a:rPr lang="en-US" dirty="0"/>
              <a:t> </a:t>
            </a:r>
            <a:r>
              <a:rPr lang="en-US" dirty="0"/>
              <a:t>The reason why is that</a:t>
            </a:r>
          </a:p>
          <a:p>
            <a:pPr marL="0" indent="0">
              <a:lnSpc>
                <a:spcPct val="150000"/>
              </a:lnSpc>
              <a:buNone/>
            </a:pPr>
            <a:r>
              <a:rPr lang="en-US" sz="3200" dirty="0" smtClean="0"/>
              <a:t>Hint: A </a:t>
            </a:r>
            <a:r>
              <a:rPr lang="en-US" dirty="0"/>
              <a:t>simple </a:t>
            </a:r>
            <a:r>
              <a:rPr lang="en-US" dirty="0">
                <a:solidFill>
                  <a:srgbClr val="FF0000"/>
                </a:solidFill>
              </a:rPr>
              <a:t>“because” </a:t>
            </a:r>
            <a:r>
              <a:rPr lang="en-US" dirty="0"/>
              <a:t>will </a:t>
            </a:r>
            <a:r>
              <a:rPr lang="en-US" sz="3200" dirty="0" smtClean="0"/>
              <a:t>suffice</a:t>
            </a:r>
            <a:endParaRPr lang="en-GB" sz="3200" dirty="0"/>
          </a:p>
        </p:txBody>
      </p:sp>
    </p:spTree>
    <p:extLst>
      <p:ext uri="{BB962C8B-B14F-4D97-AF65-F5344CB8AC3E}">
        <p14:creationId xmlns:p14="http://schemas.microsoft.com/office/powerpoint/2010/main" val="9186075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effectLst>
                  <a:outerShdw blurRad="38100" dist="38100" dir="2700000" algn="tl">
                    <a:srgbClr val="000000">
                      <a:alpha val="43137"/>
                    </a:srgbClr>
                  </a:outerShdw>
                </a:effectLst>
              </a:rPr>
              <a:t>Word </a:t>
            </a:r>
            <a:r>
              <a:rPr lang="en-US" dirty="0" smtClean="0">
                <a:solidFill>
                  <a:schemeClr val="accent3"/>
                </a:solidFill>
                <a:effectLst>
                  <a:outerShdw blurRad="38100" dist="38100" dir="2700000" algn="tl">
                    <a:srgbClr val="000000">
                      <a:alpha val="43137"/>
                    </a:srgbClr>
                  </a:outerShdw>
                </a:effectLst>
              </a:rPr>
              <a:t>Tripper Tips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3200" dirty="0" smtClean="0"/>
              <a:t>Word Tripper of the Week (+ audio)</a:t>
            </a:r>
          </a:p>
          <a:p>
            <a:pPr lvl="1"/>
            <a:r>
              <a:rPr lang="en-US" dirty="0" smtClean="0"/>
              <a:t>One a week for 52 weeks</a:t>
            </a:r>
            <a:endParaRPr lang="en-US" sz="2800" dirty="0" smtClean="0"/>
          </a:p>
          <a:p>
            <a:r>
              <a:rPr lang="en-US" sz="3200" dirty="0" smtClean="0"/>
              <a:t>Word Trippers eBook</a:t>
            </a:r>
          </a:p>
          <a:p>
            <a:pPr lvl="1"/>
            <a:r>
              <a:rPr lang="en-US" dirty="0" smtClean="0"/>
              <a:t>390+ Word Trippers</a:t>
            </a:r>
            <a:endParaRPr lang="en-US" sz="2800" dirty="0" smtClean="0"/>
          </a:p>
          <a:p>
            <a:r>
              <a:rPr lang="en-US" sz="3200" dirty="0" smtClean="0"/>
              <a:t>Webinar on techniques for better writing</a:t>
            </a:r>
          </a:p>
          <a:p>
            <a:r>
              <a:rPr lang="en-US" sz="3200" dirty="0" smtClean="0"/>
              <a:t>Quarterly bonuses with writing tools</a:t>
            </a:r>
          </a:p>
          <a:p>
            <a:r>
              <a:rPr lang="en-US" sz="3200" dirty="0" smtClean="0"/>
              <a:t>Crossword puzzles and more! </a:t>
            </a:r>
          </a:p>
        </p:txBody>
      </p:sp>
    </p:spTree>
    <p:extLst>
      <p:ext uri="{BB962C8B-B14F-4D97-AF65-F5344CB8AC3E}">
        <p14:creationId xmlns:p14="http://schemas.microsoft.com/office/powerpoint/2010/main" val="5948018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lvl="0">
              <a:lnSpc>
                <a:spcPct val="150000"/>
              </a:lnSpc>
            </a:pPr>
            <a:r>
              <a:rPr lang="en-US" sz="4800" dirty="0">
                <a:solidFill>
                  <a:schemeClr val="accent3"/>
                </a:solidFill>
                <a:effectLst>
                  <a:outerShdw blurRad="38100" dist="38100" dir="2700000" algn="tl">
                    <a:srgbClr val="000000">
                      <a:alpha val="43137"/>
                    </a:srgbClr>
                  </a:outerShdw>
                </a:effectLst>
              </a:rPr>
              <a:t>Word Tripper Tips</a:t>
            </a:r>
            <a:endParaRPr lang="en-US" sz="4800" dirty="0">
              <a:effectLst>
                <a:outerShdw blurRad="38100" dist="38100" dir="2700000" algn="tl">
                  <a:srgbClr val="000000">
                    <a:alpha val="43137"/>
                  </a:srgbClr>
                </a:outerShdw>
              </a:effectLst>
            </a:endParaRPr>
          </a:p>
        </p:txBody>
      </p:sp>
      <p:sp>
        <p:nvSpPr>
          <p:cNvPr id="51203" name="Rectangle 3"/>
          <p:cNvSpPr>
            <a:spLocks noGrp="1" noChangeArrowheads="1"/>
          </p:cNvSpPr>
          <p:nvPr>
            <p:ph idx="1"/>
          </p:nvPr>
        </p:nvSpPr>
        <p:spPr>
          <a:xfrm>
            <a:off x="914400" y="1676400"/>
            <a:ext cx="7620000" cy="4800600"/>
          </a:xfrm>
        </p:spPr>
        <p:txBody>
          <a:bodyPr>
            <a:normAutofit/>
          </a:bodyPr>
          <a:lstStyle/>
          <a:p>
            <a:pPr lvl="0">
              <a:lnSpc>
                <a:spcPct val="150000"/>
              </a:lnSpc>
            </a:pPr>
            <a:endParaRPr lang="en-US" sz="3200" dirty="0">
              <a:solidFill>
                <a:srgbClr val="FF0000"/>
              </a:solidFill>
            </a:endParaRPr>
          </a:p>
          <a:p>
            <a:pPr marL="114300" lvl="0" indent="0">
              <a:buNone/>
            </a:pPr>
            <a:endParaRPr lang="en-US" sz="3200" dirty="0"/>
          </a:p>
          <a:p>
            <a:pPr marL="0" indent="0">
              <a:buNone/>
            </a:pPr>
            <a:endParaRPr lang="en-US" altLang="en-US" sz="2000" dirty="0"/>
          </a:p>
        </p:txBody>
      </p:sp>
      <p:pic>
        <p:nvPicPr>
          <p:cNvPr id="2" name="Picture 2" descr="C:\Users\barbara mcnicho\Documents\2016 Documents\Word Trippers Explosion\ODI\ODI - WordTrippers Bann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897" y="1981200"/>
            <a:ext cx="8472205" cy="1600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47799" y="4495800"/>
            <a:ext cx="6248400" cy="1318181"/>
          </a:xfrm>
          <a:prstGeom prst="rect">
            <a:avLst/>
          </a:prstGeom>
        </p:spPr>
        <p:txBody>
          <a:bodyPr wrap="square">
            <a:spAutoFit/>
          </a:bodyPr>
          <a:lstStyle/>
          <a:p>
            <a:pPr marL="114300" lvl="0" indent="0" algn="ctr">
              <a:lnSpc>
                <a:spcPct val="150000"/>
              </a:lnSpc>
              <a:buNone/>
            </a:pPr>
            <a:r>
              <a:rPr lang="en-US" sz="2800" dirty="0"/>
              <a:t>Subscribe to </a:t>
            </a:r>
            <a:r>
              <a:rPr lang="en-US" sz="2800" b="1" dirty="0"/>
              <a:t>Word Trippers Tips  </a:t>
            </a:r>
            <a:r>
              <a:rPr lang="en-US" sz="2800" dirty="0" smtClean="0"/>
              <a:t>at</a:t>
            </a:r>
            <a:r>
              <a:rPr lang="en-US" sz="2800" b="1" dirty="0" smtClean="0"/>
              <a:t> www.WordTrippers.com/odi</a:t>
            </a:r>
            <a:endParaRPr lang="en-US" sz="2800" dirty="0">
              <a:solidFill>
                <a:srgbClr val="FF0000"/>
              </a:solidFill>
            </a:endParaRPr>
          </a:p>
        </p:txBody>
      </p:sp>
    </p:spTree>
    <p:extLst>
      <p:ext uri="{BB962C8B-B14F-4D97-AF65-F5344CB8AC3E}">
        <p14:creationId xmlns:p14="http://schemas.microsoft.com/office/powerpoint/2010/main" val="1538888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effectLst>
                  <a:outerShdw blurRad="38100" dist="38100" dir="2700000" algn="tl">
                    <a:srgbClr val="000000">
                      <a:alpha val="43137"/>
                    </a:srgbClr>
                  </a:outerShdw>
                </a:effectLst>
              </a:rPr>
              <a:t>Whack Wobbly Words</a:t>
            </a:r>
            <a:endParaRPr lang="en-GB" dirty="0">
              <a:solidFill>
                <a:schemeClr val="accent3"/>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1828800"/>
            <a:ext cx="4780141" cy="3897063"/>
          </a:xfrm>
        </p:spPr>
      </p:pic>
    </p:spTree>
    <p:extLst>
      <p:ext uri="{BB962C8B-B14F-4D97-AF65-F5344CB8AC3E}">
        <p14:creationId xmlns:p14="http://schemas.microsoft.com/office/powerpoint/2010/main" val="2630054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effectLst>
                  <a:outerShdw blurRad="38100" dist="38100" dir="2700000" algn="tl">
                    <a:srgbClr val="000000">
                      <a:alpha val="43137"/>
                    </a:srgbClr>
                  </a:outerShdw>
                </a:effectLst>
              </a:rPr>
              <a:t>Common </a:t>
            </a:r>
            <a:r>
              <a:rPr lang="en-US" dirty="0">
                <a:solidFill>
                  <a:schemeClr val="accent3"/>
                </a:solidFill>
                <a:effectLst>
                  <a:outerShdw blurRad="38100" dist="38100" dir="2700000" algn="tl">
                    <a:srgbClr val="000000">
                      <a:alpha val="43137"/>
                    </a:srgbClr>
                  </a:outerShdw>
                </a:effectLst>
              </a:rPr>
              <a:t>Wobbly Words</a:t>
            </a:r>
            <a:r>
              <a:rPr lang="en-US" dirty="0" smtClean="0">
                <a:solidFill>
                  <a:srgbClr val="675E47"/>
                </a:solidFill>
              </a:rPr>
              <a:t>	</a:t>
            </a:r>
            <a:endParaRPr lang="en-GB" dirty="0">
              <a:solidFill>
                <a:srgbClr val="675E47"/>
              </a:solidFill>
            </a:endParaRPr>
          </a:p>
        </p:txBody>
      </p:sp>
      <p:sp>
        <p:nvSpPr>
          <p:cNvPr id="3" name="Content Placeholder 2"/>
          <p:cNvSpPr>
            <a:spLocks noGrp="1"/>
          </p:cNvSpPr>
          <p:nvPr>
            <p:ph idx="1"/>
          </p:nvPr>
        </p:nvSpPr>
        <p:spPr>
          <a:xfrm>
            <a:off x="914400" y="1600200"/>
            <a:ext cx="7620000" cy="4800600"/>
          </a:xfrm>
        </p:spPr>
        <p:txBody>
          <a:bodyPr>
            <a:normAutofit/>
          </a:bodyPr>
          <a:lstStyle/>
          <a:p>
            <a:pPr>
              <a:lnSpc>
                <a:spcPct val="150000"/>
              </a:lnSpc>
            </a:pPr>
            <a:r>
              <a:rPr lang="en-US" sz="3200" b="1" dirty="0" smtClean="0"/>
              <a:t> Really</a:t>
            </a:r>
            <a:r>
              <a:rPr lang="en-US" sz="3200" dirty="0" smtClean="0"/>
              <a:t> (overused, lazy)</a:t>
            </a:r>
          </a:p>
          <a:p>
            <a:pPr>
              <a:lnSpc>
                <a:spcPct val="150000"/>
              </a:lnSpc>
            </a:pPr>
            <a:r>
              <a:rPr lang="en-US" sz="3200" b="1" dirty="0" smtClean="0"/>
              <a:t> Some </a:t>
            </a:r>
            <a:r>
              <a:rPr lang="en-US" sz="3200" dirty="0" smtClean="0"/>
              <a:t>(vague, be specific)</a:t>
            </a:r>
          </a:p>
          <a:p>
            <a:pPr>
              <a:lnSpc>
                <a:spcPct val="150000"/>
              </a:lnSpc>
            </a:pPr>
            <a:r>
              <a:rPr lang="en-US" sz="3200" b="1" dirty="0" smtClean="0"/>
              <a:t> Much</a:t>
            </a:r>
            <a:r>
              <a:rPr lang="en-US" sz="3200" dirty="0" smtClean="0"/>
              <a:t> (doesn’t add </a:t>
            </a:r>
            <a:r>
              <a:rPr lang="en-US" sz="3200" i="1" dirty="0" smtClean="0"/>
              <a:t>anything</a:t>
            </a:r>
            <a:r>
              <a:rPr lang="en-US" sz="3200" dirty="0" smtClean="0"/>
              <a:t>)</a:t>
            </a:r>
          </a:p>
          <a:p>
            <a:pPr>
              <a:lnSpc>
                <a:spcPct val="150000"/>
              </a:lnSpc>
            </a:pPr>
            <a:r>
              <a:rPr lang="en-US" sz="3200" b="1" dirty="0" smtClean="0"/>
              <a:t> Very</a:t>
            </a:r>
            <a:r>
              <a:rPr lang="en-US" sz="3200" dirty="0" smtClean="0"/>
              <a:t> (overused, be descriptive)</a:t>
            </a:r>
          </a:p>
          <a:p>
            <a:pPr>
              <a:lnSpc>
                <a:spcPct val="150000"/>
              </a:lnSpc>
            </a:pPr>
            <a:r>
              <a:rPr lang="en-US" sz="3200" b="1" dirty="0" smtClean="0"/>
              <a:t> That</a:t>
            </a:r>
            <a:r>
              <a:rPr lang="en-US" sz="3200" dirty="0" smtClean="0"/>
              <a:t> (can delete often)</a:t>
            </a:r>
          </a:p>
        </p:txBody>
      </p:sp>
    </p:spTree>
    <p:extLst>
      <p:ext uri="{BB962C8B-B14F-4D97-AF65-F5344CB8AC3E}">
        <p14:creationId xmlns:p14="http://schemas.microsoft.com/office/powerpoint/2010/main" val="3969834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45830"/>
            <a:ext cx="3962400" cy="2759521"/>
          </a:xfrm>
        </p:spPr>
        <p:txBody>
          <a:bodyPr/>
          <a:lstStyle/>
          <a:p>
            <a:pPr algn="ctr"/>
            <a:r>
              <a:rPr lang="en-US" dirty="0" smtClean="0">
                <a:latin typeface="+mn-lt"/>
                <a:ea typeface="+mn-ea"/>
                <a:cs typeface="+mn-cs"/>
              </a:rPr>
              <a:t>Use “Who</a:t>
            </a:r>
            <a:r>
              <a:rPr lang="en-US" dirty="0">
                <a:latin typeface="+mn-lt"/>
                <a:ea typeface="+mn-ea"/>
                <a:cs typeface="+mn-cs"/>
              </a:rPr>
              <a:t>” </a:t>
            </a:r>
            <a:r>
              <a:rPr lang="en-US" dirty="0" smtClean="0">
                <a:latin typeface="+mn-lt"/>
                <a:ea typeface="+mn-ea"/>
                <a:cs typeface="+mn-cs"/>
              </a:rPr>
              <a:t/>
            </a:r>
            <a:br>
              <a:rPr lang="en-US" dirty="0" smtClean="0">
                <a:latin typeface="+mn-lt"/>
                <a:ea typeface="+mn-ea"/>
                <a:cs typeface="+mn-cs"/>
              </a:rPr>
            </a:br>
            <a:r>
              <a:rPr lang="en-US" dirty="0" smtClean="0">
                <a:latin typeface="+mn-lt"/>
                <a:ea typeface="+mn-ea"/>
                <a:cs typeface="+mn-cs"/>
              </a:rPr>
              <a:t>not </a:t>
            </a:r>
            <a:r>
              <a:rPr lang="en-US" dirty="0">
                <a:latin typeface="+mn-lt"/>
                <a:ea typeface="+mn-ea"/>
                <a:cs typeface="+mn-cs"/>
              </a:rPr>
              <a:t>“That” </a:t>
            </a:r>
            <a:r>
              <a:rPr lang="en-US" dirty="0" smtClean="0">
                <a:latin typeface="+mn-lt"/>
                <a:ea typeface="+mn-ea"/>
                <a:cs typeface="+mn-cs"/>
              </a:rPr>
              <a:t/>
            </a:r>
            <a:br>
              <a:rPr lang="en-US" dirty="0" smtClean="0">
                <a:latin typeface="+mn-lt"/>
                <a:ea typeface="+mn-ea"/>
                <a:cs typeface="+mn-cs"/>
              </a:rPr>
            </a:br>
            <a:r>
              <a:rPr lang="en-US" dirty="0" smtClean="0">
                <a:latin typeface="+mn-lt"/>
                <a:ea typeface="+mn-ea"/>
                <a:cs typeface="+mn-cs"/>
              </a:rPr>
              <a:t>for </a:t>
            </a:r>
            <a:r>
              <a:rPr lang="en-US" dirty="0">
                <a:latin typeface="+mn-lt"/>
                <a:ea typeface="+mn-ea"/>
                <a:cs typeface="+mn-cs"/>
              </a:rPr>
              <a:t>a </a:t>
            </a:r>
            <a:r>
              <a:rPr lang="en-US" dirty="0" smtClean="0">
                <a:latin typeface="+mn-lt"/>
                <a:ea typeface="+mn-ea"/>
                <a:cs typeface="+mn-cs"/>
              </a:rPr>
              <a:t>Person</a:t>
            </a:r>
            <a:endParaRPr lang="en-GB" dirty="0">
              <a:latin typeface="+mn-lt"/>
              <a:ea typeface="+mn-ea"/>
              <a:cs typeface="+mn-cs"/>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9076" r="7080"/>
          <a:stretch/>
        </p:blipFill>
        <p:spPr>
          <a:xfrm>
            <a:off x="4800599" y="1945831"/>
            <a:ext cx="3842657" cy="267622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04068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effectLst>
                  <a:outerShdw blurRad="38100" dist="38100" dir="2700000" algn="tl">
                    <a:srgbClr val="000000">
                      <a:alpha val="43137"/>
                    </a:srgbClr>
                  </a:outerShdw>
                </a:effectLst>
              </a:rPr>
              <a:t>Whack Wordiness by One-Third</a:t>
            </a:r>
            <a:endParaRPr lang="en-GB" dirty="0">
              <a:solidFill>
                <a:schemeClr val="accent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nSpc>
                <a:spcPct val="150000"/>
              </a:lnSpc>
            </a:pPr>
            <a:r>
              <a:rPr lang="en-US" sz="3200" dirty="0" smtClean="0"/>
              <a:t>Dig out something you wrote and select the longest paragraph.</a:t>
            </a:r>
          </a:p>
          <a:p>
            <a:pPr>
              <a:lnSpc>
                <a:spcPct val="150000"/>
              </a:lnSpc>
            </a:pPr>
            <a:r>
              <a:rPr lang="en-US" sz="3200" dirty="0" smtClean="0"/>
              <a:t>Count the words in that paragraph and rewrite it, reducing the number by one-third. </a:t>
            </a:r>
            <a:r>
              <a:rPr lang="en-US" sz="3200" dirty="0" smtClean="0">
                <a:solidFill>
                  <a:srgbClr val="FF0000"/>
                </a:solidFill>
              </a:rPr>
              <a:t>e.g., 99 words becomes 66 words </a:t>
            </a:r>
          </a:p>
        </p:txBody>
      </p:sp>
    </p:spTree>
    <p:extLst>
      <p:ext uri="{BB962C8B-B14F-4D97-AF65-F5344CB8AC3E}">
        <p14:creationId xmlns:p14="http://schemas.microsoft.com/office/powerpoint/2010/main" val="3319448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effectLst>
                  <a:outerShdw blurRad="38100" dist="38100" dir="2700000" algn="tl">
                    <a:srgbClr val="000000">
                      <a:alpha val="43137"/>
                    </a:srgbClr>
                  </a:outerShdw>
                </a:effectLst>
              </a:rPr>
              <a:t>Your </a:t>
            </a:r>
            <a:r>
              <a:rPr lang="en-US" dirty="0">
                <a:solidFill>
                  <a:schemeClr val="accent3"/>
                </a:solidFill>
                <a:effectLst>
                  <a:outerShdw blurRad="38100" dist="38100" dir="2700000" algn="tl">
                    <a:srgbClr val="000000">
                      <a:alpha val="43137"/>
                    </a:srgbClr>
                  </a:outerShdw>
                </a:effectLst>
              </a:rPr>
              <a:t>Ultimate Goal</a:t>
            </a:r>
            <a:endParaRPr lang="en-GB" dirty="0">
              <a:solidFill>
                <a:schemeClr val="accent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14400" y="1828800"/>
            <a:ext cx="7620000" cy="2438400"/>
          </a:xfrm>
        </p:spPr>
        <p:txBody>
          <a:bodyPr>
            <a:normAutofit fontScale="85000" lnSpcReduction="20000"/>
          </a:bodyPr>
          <a:lstStyle/>
          <a:p>
            <a:pPr marL="114300" lvl="1" indent="0">
              <a:lnSpc>
                <a:spcPct val="150000"/>
              </a:lnSpc>
              <a:buClr>
                <a:schemeClr val="accent1"/>
              </a:buClr>
              <a:buNone/>
            </a:pPr>
            <a:endParaRPr lang="en-US" sz="3600" dirty="0" smtClean="0"/>
          </a:p>
          <a:p>
            <a:pPr marL="114300" lvl="1" indent="0">
              <a:lnSpc>
                <a:spcPct val="150000"/>
              </a:lnSpc>
              <a:buClr>
                <a:schemeClr val="accent1"/>
              </a:buClr>
              <a:buNone/>
            </a:pPr>
            <a:r>
              <a:rPr lang="en-US" sz="4400" i="1" dirty="0" smtClean="0">
                <a:solidFill>
                  <a:srgbClr val="FF0000"/>
                </a:solidFill>
              </a:rPr>
              <a:t>Don’t make your readers work hard (because they won’t)!</a:t>
            </a:r>
          </a:p>
          <a:p>
            <a:pPr marL="114300" indent="0">
              <a:lnSpc>
                <a:spcPct val="150000"/>
              </a:lnSpc>
              <a:buNone/>
            </a:pPr>
            <a:endParaRPr lang="en-US" sz="3000" dirty="0"/>
          </a:p>
          <a:p>
            <a:pPr marL="0" indent="0">
              <a:buNone/>
            </a:pPr>
            <a:endParaRPr lang="en-GB" dirty="0"/>
          </a:p>
        </p:txBody>
      </p:sp>
    </p:spTree>
    <p:extLst>
      <p:ext uri="{BB962C8B-B14F-4D97-AF65-F5344CB8AC3E}">
        <p14:creationId xmlns:p14="http://schemas.microsoft.com/office/powerpoint/2010/main" val="1246782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1487</Words>
  <Application>Microsoft Office PowerPoint</Application>
  <PresentationFormat>On-screen Show (4:3)</PresentationFormat>
  <Paragraphs>196</Paragraphs>
  <Slides>41</Slides>
  <Notes>33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Whack Wordiness</vt:lpstr>
      <vt:lpstr>Whack Extraneous Phrases</vt:lpstr>
      <vt:lpstr>My All-time Favorite</vt:lpstr>
      <vt:lpstr>Whack Wobbly Words</vt:lpstr>
      <vt:lpstr>Common Wobbly Words </vt:lpstr>
      <vt:lpstr>Use “Who”  not “That”  for a Person</vt:lpstr>
      <vt:lpstr>Whack Wordiness by One-Third</vt:lpstr>
      <vt:lpstr>Your Ultimate Goal</vt:lpstr>
      <vt:lpstr>PowerPoint Presentation</vt:lpstr>
      <vt:lpstr>Set Your Objectives</vt:lpstr>
      <vt:lpstr>Set Your Objectives</vt:lpstr>
      <vt:lpstr>Set Your Objectives</vt:lpstr>
      <vt:lpstr>PowerPoint Presentation</vt:lpstr>
      <vt:lpstr>Pursue a Parallel Path</vt:lpstr>
      <vt:lpstr>Pursue a Parallel Path</vt:lpstr>
      <vt:lpstr>Pursue a Parallel Path</vt:lpstr>
      <vt:lpstr>Pursue a Parallel Path</vt:lpstr>
      <vt:lpstr>Pursue a Parallel Path</vt:lpstr>
      <vt:lpstr>Pursue a Parallel Path</vt:lpstr>
      <vt:lpstr>Pursue a Parallel Path</vt:lpstr>
      <vt:lpstr>Punctuate and Proofread  with Fresh Eyes</vt:lpstr>
      <vt:lpstr>Punctuation Craziness</vt:lpstr>
      <vt:lpstr>Punctuation Quiz</vt:lpstr>
      <vt:lpstr>Punctuation Quiz</vt:lpstr>
      <vt:lpstr>Punctuation Quiz</vt:lpstr>
      <vt:lpstr>Punctuation Quiz</vt:lpstr>
      <vt:lpstr>Proofread with Fresh Eyes</vt:lpstr>
      <vt:lpstr>Proofread with Fresh Eyes</vt:lpstr>
      <vt:lpstr>Proofread with Fresh Eyes</vt:lpstr>
      <vt:lpstr>Proofread with Fresh Eyes</vt:lpstr>
      <vt:lpstr>Proofread with Fresh Eyes</vt:lpstr>
      <vt:lpstr>Proofread with Fresh Eyes</vt:lpstr>
      <vt:lpstr>Match the Word to the Meaning</vt:lpstr>
      <vt:lpstr>Word Tripper</vt:lpstr>
      <vt:lpstr>Word Tripper</vt:lpstr>
      <vt:lpstr>Word Tripper</vt:lpstr>
      <vt:lpstr>NEW! Word Tripper Tips</vt:lpstr>
      <vt:lpstr>Word Tripper Tips</vt:lpstr>
      <vt:lpstr>Word Tripper Tips</vt:lpstr>
      <vt:lpstr>Word Tripper Tips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McNichol</dc:creator>
  <cp:lastModifiedBy>Barbara McNichol</cp:lastModifiedBy>
  <cp:revision>10</cp:revision>
  <dcterms:created xsi:type="dcterms:W3CDTF">2016-10-27T00:25:44Z</dcterms:created>
  <dcterms:modified xsi:type="dcterms:W3CDTF">2016-10-28T20:19:29Z</dcterms:modified>
</cp:coreProperties>
</file>